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66"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14" r:id="rId22"/>
    <p:sldId id="308" r:id="rId23"/>
    <p:sldId id="309" r:id="rId24"/>
    <p:sldId id="310" r:id="rId25"/>
    <p:sldId id="311" r:id="rId26"/>
    <p:sldId id="312" r:id="rId27"/>
    <p:sldId id="313" r:id="rId28"/>
    <p:sldId id="315" r:id="rId29"/>
    <p:sldId id="287" r:id="rId30"/>
  </p:sldIdLst>
  <p:sldSz cx="12192000" cy="6858000"/>
  <p:notesSz cx="6858000" cy="9144000"/>
  <p:defaultTextStyle>
    <a:defPPr>
      <a:defRPr lang="de-DE"/>
    </a:defPPr>
    <a:lvl1pPr algn="l" rtl="0" fontAlgn="base">
      <a:spcBef>
        <a:spcPct val="20000"/>
      </a:spcBef>
      <a:spcAft>
        <a:spcPct val="0"/>
      </a:spcAft>
      <a:defRPr sz="2000" kern="1200">
        <a:solidFill>
          <a:srgbClr val="6D6D6D"/>
        </a:solidFill>
        <a:latin typeface="Arial" panose="020B0604020202020204" pitchFamily="34" charset="0"/>
        <a:ea typeface="+mn-ea"/>
        <a:cs typeface="+mn-cs"/>
      </a:defRPr>
    </a:lvl1pPr>
    <a:lvl2pPr marL="457200" algn="l" rtl="0" fontAlgn="base">
      <a:spcBef>
        <a:spcPct val="20000"/>
      </a:spcBef>
      <a:spcAft>
        <a:spcPct val="0"/>
      </a:spcAft>
      <a:defRPr sz="2000" kern="1200">
        <a:solidFill>
          <a:srgbClr val="6D6D6D"/>
        </a:solidFill>
        <a:latin typeface="Arial" panose="020B0604020202020204" pitchFamily="34" charset="0"/>
        <a:ea typeface="+mn-ea"/>
        <a:cs typeface="+mn-cs"/>
      </a:defRPr>
    </a:lvl2pPr>
    <a:lvl3pPr marL="914400" algn="l" rtl="0" fontAlgn="base">
      <a:spcBef>
        <a:spcPct val="20000"/>
      </a:spcBef>
      <a:spcAft>
        <a:spcPct val="0"/>
      </a:spcAft>
      <a:defRPr sz="2000" kern="1200">
        <a:solidFill>
          <a:srgbClr val="6D6D6D"/>
        </a:solidFill>
        <a:latin typeface="Arial" panose="020B0604020202020204" pitchFamily="34" charset="0"/>
        <a:ea typeface="+mn-ea"/>
        <a:cs typeface="+mn-cs"/>
      </a:defRPr>
    </a:lvl3pPr>
    <a:lvl4pPr marL="1371600" algn="l" rtl="0" fontAlgn="base">
      <a:spcBef>
        <a:spcPct val="20000"/>
      </a:spcBef>
      <a:spcAft>
        <a:spcPct val="0"/>
      </a:spcAft>
      <a:defRPr sz="2000" kern="1200">
        <a:solidFill>
          <a:srgbClr val="6D6D6D"/>
        </a:solidFill>
        <a:latin typeface="Arial" panose="020B0604020202020204" pitchFamily="34" charset="0"/>
        <a:ea typeface="+mn-ea"/>
        <a:cs typeface="+mn-cs"/>
      </a:defRPr>
    </a:lvl4pPr>
    <a:lvl5pPr marL="1828800" algn="l" rtl="0" fontAlgn="base">
      <a:spcBef>
        <a:spcPct val="20000"/>
      </a:spcBef>
      <a:spcAft>
        <a:spcPct val="0"/>
      </a:spcAft>
      <a:defRPr sz="2000" kern="1200">
        <a:solidFill>
          <a:srgbClr val="6D6D6D"/>
        </a:solidFill>
        <a:latin typeface="Arial" panose="020B0604020202020204" pitchFamily="34" charset="0"/>
        <a:ea typeface="+mn-ea"/>
        <a:cs typeface="+mn-cs"/>
      </a:defRPr>
    </a:lvl5pPr>
    <a:lvl6pPr marL="2286000" algn="l" defTabSz="914400" rtl="0" eaLnBrk="1" latinLnBrk="0" hangingPunct="1">
      <a:defRPr sz="2000" kern="1200">
        <a:solidFill>
          <a:srgbClr val="6D6D6D"/>
        </a:solidFill>
        <a:latin typeface="Arial" panose="020B0604020202020204" pitchFamily="34" charset="0"/>
        <a:ea typeface="+mn-ea"/>
        <a:cs typeface="+mn-cs"/>
      </a:defRPr>
    </a:lvl6pPr>
    <a:lvl7pPr marL="2743200" algn="l" defTabSz="914400" rtl="0" eaLnBrk="1" latinLnBrk="0" hangingPunct="1">
      <a:defRPr sz="2000" kern="1200">
        <a:solidFill>
          <a:srgbClr val="6D6D6D"/>
        </a:solidFill>
        <a:latin typeface="Arial" panose="020B0604020202020204" pitchFamily="34" charset="0"/>
        <a:ea typeface="+mn-ea"/>
        <a:cs typeface="+mn-cs"/>
      </a:defRPr>
    </a:lvl7pPr>
    <a:lvl8pPr marL="3200400" algn="l" defTabSz="914400" rtl="0" eaLnBrk="1" latinLnBrk="0" hangingPunct="1">
      <a:defRPr sz="2000" kern="1200">
        <a:solidFill>
          <a:srgbClr val="6D6D6D"/>
        </a:solidFill>
        <a:latin typeface="Arial" panose="020B0604020202020204" pitchFamily="34" charset="0"/>
        <a:ea typeface="+mn-ea"/>
        <a:cs typeface="+mn-cs"/>
      </a:defRPr>
    </a:lvl8pPr>
    <a:lvl9pPr marL="3657600" algn="l" defTabSz="914400" rtl="0" eaLnBrk="1" latinLnBrk="0" hangingPunct="1">
      <a:defRPr sz="2000" kern="1200">
        <a:solidFill>
          <a:srgbClr val="6D6D6D"/>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F6F"/>
    <a:srgbClr val="004994"/>
    <a:srgbClr val="FAB500"/>
    <a:srgbClr val="E8E8E8"/>
    <a:srgbClr val="0095DB"/>
    <a:srgbClr val="008C8E"/>
    <a:srgbClr val="FFDB92"/>
    <a:srgbClr val="5775B3"/>
    <a:srgbClr val="5775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091" autoAdjust="0"/>
  </p:normalViewPr>
  <p:slideViewPr>
    <p:cSldViewPr>
      <p:cViewPr varScale="1">
        <p:scale>
          <a:sx n="71" d="100"/>
          <a:sy n="71" d="100"/>
        </p:scale>
        <p:origin x="1061" y="53"/>
      </p:cViewPr>
      <p:guideLst>
        <p:guide orient="horz" pos="2160"/>
        <p:guide pos="3840"/>
      </p:guideLst>
    </p:cSldViewPr>
  </p:slideViewPr>
  <p:outlineViewPr>
    <p:cViewPr>
      <p:scale>
        <a:sx n="33" d="100"/>
        <a:sy n="33" d="100"/>
      </p:scale>
      <p:origin x="0" y="-2198"/>
    </p:cViewPr>
  </p:outlineViewPr>
  <p:notesTextViewPr>
    <p:cViewPr>
      <p:scale>
        <a:sx n="3" d="2"/>
        <a:sy n="3" d="2"/>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defRPr>
            </a:lvl1pPr>
          </a:lstStyle>
          <a:p>
            <a:endParaRPr lang="de-DE" altLang="de-DE"/>
          </a:p>
        </p:txBody>
      </p:sp>
      <p:sp>
        <p:nvSpPr>
          <p:cNvPr id="139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defRPr>
            </a:lvl1pPr>
          </a:lstStyle>
          <a:p>
            <a:endParaRPr lang="de-DE" altLang="de-DE"/>
          </a:p>
        </p:txBody>
      </p:sp>
      <p:sp>
        <p:nvSpPr>
          <p:cNvPr id="139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defRPr>
            </a:lvl1pPr>
          </a:lstStyle>
          <a:p>
            <a:endParaRPr lang="de-DE" altLang="de-DE"/>
          </a:p>
        </p:txBody>
      </p:sp>
      <p:sp>
        <p:nvSpPr>
          <p:cNvPr id="139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solidFill>
                  <a:schemeClr val="tx1"/>
                </a:solidFill>
              </a:defRPr>
            </a:lvl1pPr>
          </a:lstStyle>
          <a:p>
            <a:fld id="{8CE7DA52-4026-42E8-8B1D-F8038A51105A}"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defRPr>
            </a:lvl1pPr>
          </a:lstStyle>
          <a:p>
            <a:endParaRPr lang="de-DE" altLang="de-DE"/>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defRPr>
            </a:lvl1pPr>
          </a:lstStyle>
          <a:p>
            <a:endParaRPr lang="de-DE" altLang="de-DE"/>
          </a:p>
        </p:txBody>
      </p:sp>
      <p:sp>
        <p:nvSpPr>
          <p:cNvPr id="542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defRPr>
            </a:lvl1pPr>
          </a:lstStyle>
          <a:p>
            <a:endParaRPr lang="de-DE" altLang="de-DE"/>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solidFill>
                  <a:schemeClr val="tx1"/>
                </a:solidFill>
              </a:defRPr>
            </a:lvl1pPr>
          </a:lstStyle>
          <a:p>
            <a:fld id="{E038895E-0607-453D-A015-226380A24BC5}" type="slidenum">
              <a:rPr lang="de-DE" altLang="de-DE"/>
              <a:pPr/>
              <a:t>‹Nr.›</a:t>
            </a:fld>
            <a:endParaRPr lang="de-DE" altLang="de-DE"/>
          </a:p>
        </p:txBody>
      </p:sp>
    </p:spTree>
    <p:extLst>
      <p:ext uri="{BB962C8B-B14F-4D97-AF65-F5344CB8AC3E}">
        <p14:creationId xmlns:p14="http://schemas.microsoft.com/office/powerpoint/2010/main" val="35221870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1567F1F-9DFD-42D4-A9F5-FE1AE7FD47C1}" type="slidenum">
              <a:rPr lang="de-DE" altLang="de-DE" smtClean="0"/>
              <a:pPr>
                <a:spcBef>
                  <a:spcPct val="0"/>
                </a:spcBef>
              </a:pPr>
              <a:t>1</a:t>
            </a:fld>
            <a:endParaRPr lang="de-DE" altLang="de-DE"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de-DE" sz="1400" smtClean="0"/>
          </a:p>
        </p:txBody>
      </p:sp>
    </p:spTree>
    <p:extLst>
      <p:ext uri="{BB962C8B-B14F-4D97-AF65-F5344CB8AC3E}">
        <p14:creationId xmlns:p14="http://schemas.microsoft.com/office/powerpoint/2010/main" val="1831087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p:txBody>
          <a:bodyPr/>
          <a:lstStyle/>
          <a:p>
            <a:pPr>
              <a:defRPr/>
            </a:pPr>
            <a:r>
              <a:rPr lang="de-DE" altLang="de-DE" dirty="0" smtClean="0">
                <a:latin typeface="Arial" panose="020B0604020202020204" pitchFamily="34" charset="0"/>
              </a:rPr>
              <a:t>Nach dem Inkrafttreten der Verordnung 2017 wird ihre Anwendung drei Jahre später verbindlich. Bis zu diesem Zeitpunkt (Mitte 2020) bereits ausgestellte Alt-Zertifikate sollen maximal weitere 5 Jahre für Medizinprodukte gültig bleiben. Die rechtlichen Anforderungen an die Ergonomie haben sich nicht grundlegend geändert. </a:t>
            </a:r>
          </a:p>
          <a:p>
            <a:pPr defTabSz="921532">
              <a:defRPr/>
            </a:pPr>
            <a:r>
              <a:rPr lang="de-DE" dirty="0" smtClean="0"/>
              <a:t>Bezüglich der Ergonomie fordern diese die Verringerung von Anwendungsfehlern und Verletzungsrisiken sowie die Gestaltung von Anzeigen und Bedienelementen nach ergonomischen Gestaltungsgrundlagen. Allerdings steht bei der Formulierung in der Verordnung EU 2017/745 die Patientensicherheit im Vordergrund. </a:t>
            </a:r>
            <a:r>
              <a:rPr lang="de-DE" altLang="de-DE" dirty="0" smtClean="0">
                <a:latin typeface="Arial" panose="020B0604020202020204" pitchFamily="34" charset="0"/>
              </a:rPr>
              <a:t>Textstellen:</a:t>
            </a:r>
          </a:p>
          <a:p>
            <a:pPr>
              <a:defRPr/>
            </a:pPr>
            <a:endParaRPr lang="de-DE" altLang="de-DE" dirty="0" smtClean="0">
              <a:latin typeface="Arial" panose="020B0604020202020204" pitchFamily="34" charset="0"/>
            </a:endParaRPr>
          </a:p>
          <a:p>
            <a:pPr marL="3200" lvl="2" indent="0" eaLnBrk="1" hangingPunct="1">
              <a:defRPr/>
            </a:pPr>
            <a:r>
              <a:rPr lang="de-DE" dirty="0"/>
              <a:t>Richtlinie 93/42 EWG (Anhang I) forderte zur Ergonomie</a:t>
            </a:r>
            <a:r>
              <a:rPr lang="de-DE" dirty="0" smtClean="0"/>
              <a:t>: </a:t>
            </a:r>
            <a:endParaRPr lang="de-DE" dirty="0"/>
          </a:p>
          <a:p>
            <a:pPr marL="348774" lvl="2" indent="-345575" eaLnBrk="1" hangingPunct="1">
              <a:buFont typeface="Wingdings" panose="05000000000000000000" pitchFamily="2" charset="2"/>
              <a:buChar char="§"/>
              <a:defRPr/>
            </a:pPr>
            <a:r>
              <a:rPr lang="de-DE" dirty="0"/>
              <a:t>„…eine weitest gehende Verringerung der durch Anwendungsfehler bedingten Risiken aufgrund der ergonomischen Merkmale des Produktes…“ (Abs. 1) </a:t>
            </a:r>
          </a:p>
          <a:p>
            <a:pPr marL="348774" lvl="2" indent="-345575" eaLnBrk="1" hangingPunct="1">
              <a:buFont typeface="Wingdings" panose="05000000000000000000" pitchFamily="2" charset="2"/>
              <a:buChar char="§"/>
              <a:defRPr/>
            </a:pPr>
            <a:r>
              <a:rPr lang="de-DE" dirty="0"/>
              <a:t>„…Produkte müssen so ausgelegt…sein, dass…Verletzungsrisiken im Zusammenhang mit…ergonomischen Merkmalen [ausgeschlossen … werden]“ (Abs. 9.2)</a:t>
            </a:r>
          </a:p>
          <a:p>
            <a:pPr marL="348774" lvl="2" indent="-345575" eaLnBrk="1" hangingPunct="1">
              <a:buFont typeface="Wingdings" panose="05000000000000000000" pitchFamily="2" charset="2"/>
              <a:buChar char="§"/>
              <a:defRPr/>
            </a:pPr>
            <a:r>
              <a:rPr lang="de-DE" dirty="0"/>
              <a:t>„Messskalen, Bedienungs- und Anzeigeeinrichtungen müssen so ausgelegt sein, dass sie…ergonomischen Grundsätzen entsprechen.“ (Abs. 10.2)</a:t>
            </a:r>
          </a:p>
          <a:p>
            <a:pPr marL="348774" lvl="2" indent="-345575" eaLnBrk="1" hangingPunct="1">
              <a:buFont typeface="Wingdings" panose="05000000000000000000" pitchFamily="2" charset="2"/>
              <a:buChar char="§"/>
              <a:defRPr/>
            </a:pPr>
            <a:endParaRPr lang="de-DE" dirty="0"/>
          </a:p>
          <a:p>
            <a:pPr marL="3200" lvl="2" indent="0" eaLnBrk="1" hangingPunct="1">
              <a:defRPr/>
            </a:pPr>
            <a:r>
              <a:rPr lang="de-DE" dirty="0"/>
              <a:t>Verordnung EU 2017/745 fordert Ähnliches:</a:t>
            </a:r>
          </a:p>
          <a:p>
            <a:pPr marL="291179" lvl="2" indent="-287979" eaLnBrk="1" hangingPunct="1">
              <a:buFont typeface="Wingdings" panose="05000000000000000000" pitchFamily="2" charset="2"/>
              <a:buChar char="§"/>
              <a:defRPr/>
            </a:pPr>
            <a:r>
              <a:rPr lang="de-DE" dirty="0"/>
              <a:t>Die Hersteller…müssen…die Risiken </a:t>
            </a:r>
            <a:r>
              <a:rPr lang="de-DE" dirty="0" smtClean="0"/>
              <a:t>aufgrund ergonomischer Merkmale des Produkts und der Umgebung</a:t>
            </a:r>
            <a:r>
              <a:rPr lang="de-DE" dirty="0"/>
              <a:t>, </a:t>
            </a:r>
            <a:r>
              <a:rPr lang="de-DE" dirty="0" smtClean="0"/>
              <a:t>in der das Produkt </a:t>
            </a:r>
            <a:r>
              <a:rPr lang="de-DE" dirty="0"/>
              <a:t>verwendet werden soll, so </a:t>
            </a:r>
            <a:r>
              <a:rPr lang="de-DE" dirty="0" smtClean="0"/>
              <a:t>weit wie möglich verringern</a:t>
            </a:r>
            <a:r>
              <a:rPr lang="de-DE" dirty="0"/>
              <a:t>.“ (Anhang I Kapitel I Abs. 5)</a:t>
            </a:r>
            <a:br>
              <a:rPr lang="de-DE" dirty="0"/>
            </a:br>
            <a:r>
              <a:rPr lang="de-DE" dirty="0">
                <a:sym typeface="Wingdings" panose="05000000000000000000" pitchFamily="2" charset="2"/>
              </a:rPr>
              <a:t> hier liegt der Focus auf der Patientensicherheit, d.h. der ergonomischen Gestaltung werden zugunsten des Patienten und ggf. zu Ungunsten des Anwenders ausdrücklich Grenzen gesetzt</a:t>
            </a:r>
            <a:endParaRPr lang="de-DE" dirty="0"/>
          </a:p>
          <a:p>
            <a:pPr marL="291179" lvl="2" indent="-287979" eaLnBrk="1" hangingPunct="1">
              <a:buFont typeface="Wingdings" panose="05000000000000000000" pitchFamily="2" charset="2"/>
              <a:buChar char="§"/>
              <a:defRPr/>
            </a:pPr>
            <a:r>
              <a:rPr lang="de-DE" dirty="0"/>
              <a:t>„…Produkte müssen so ausgelegt…sein, dass…Verletzungsrisiken im Zusammenhang mit…ergonomischen Merkmalen [ausgeschlossen … werden]“(Anhang I Kapitel II Abs. 14)</a:t>
            </a:r>
          </a:p>
          <a:p>
            <a:pPr marL="291179" lvl="2" indent="-287979" eaLnBrk="1" hangingPunct="1">
              <a:buFont typeface="Wingdings" panose="05000000000000000000" pitchFamily="2" charset="2"/>
              <a:buChar char="§"/>
              <a:defRPr/>
            </a:pPr>
            <a:r>
              <a:rPr lang="de-DE" dirty="0"/>
              <a:t>„Mess-, Kontroll- oder Anzeigeeinrichtungen werden </a:t>
            </a:r>
            <a:r>
              <a:rPr lang="de-DE" dirty="0" smtClean="0"/>
              <a:t>so ausgelegt und hergestellt</a:t>
            </a:r>
            <a:r>
              <a:rPr lang="de-DE" dirty="0"/>
              <a:t>, dass sie…. ergonomischen Grundsätzen entsprechen.“ (Anhang I Kapitel II Abs. 14)</a:t>
            </a:r>
            <a:endParaRPr lang="de-DE" altLang="de-DE" dirty="0"/>
          </a:p>
          <a:p>
            <a:pPr>
              <a:defRPr/>
            </a:pPr>
            <a:endParaRPr lang="de-DE" altLang="de-DE" sz="1200" dirty="0"/>
          </a:p>
        </p:txBody>
      </p:sp>
      <p:sp>
        <p:nvSpPr>
          <p:cNvPr id="24580"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36E547CA-D0B6-4831-AAB1-BF3976AC5612}" type="slidenum">
              <a:rPr lang="de-DE" altLang="de-DE" smtClean="0"/>
              <a:pPr/>
              <a:t>10</a:t>
            </a:fld>
            <a:endParaRPr lang="de-DE" altLang="de-DE" smtClean="0"/>
          </a:p>
        </p:txBody>
      </p:sp>
    </p:spTree>
    <p:extLst>
      <p:ext uri="{BB962C8B-B14F-4D97-AF65-F5344CB8AC3E}">
        <p14:creationId xmlns:p14="http://schemas.microsoft.com/office/powerpoint/2010/main" val="296815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a:ln/>
        </p:spPr>
      </p:sp>
      <p:sp>
        <p:nvSpPr>
          <p:cNvPr id="26627" name="Notizenplatzhalter 2"/>
          <p:cNvSpPr>
            <a:spLocks noGrp="1"/>
          </p:cNvSpPr>
          <p:nvPr>
            <p:ph type="body" idx="1"/>
          </p:nvPr>
        </p:nvSpPr>
        <p:spPr>
          <a:noFill/>
        </p:spPr>
        <p:txBody>
          <a:bodyPr/>
          <a:lstStyle/>
          <a:p>
            <a:pPr defTabSz="887935"/>
            <a:r>
              <a:rPr lang="de-DE" altLang="de-DE" dirty="0" smtClean="0">
                <a:latin typeface="Arial" panose="020B0604020202020204" pitchFamily="34" charset="0"/>
                <a:cs typeface="Arial" panose="020B0604020202020204" pitchFamily="34" charset="0"/>
              </a:rPr>
              <a:t>Forderungen zur Ergonomie von Medizinprodukten finden sich z.B. in der DIN EN ISO 14971 (Risikomanagement), DIN EN 62304 (Medizingeräte-Software) oder der ISO 13485 (Qualitätsmanagementsysteme). </a:t>
            </a:r>
          </a:p>
          <a:p>
            <a:pPr defTabSz="887935"/>
            <a:endParaRPr lang="de-DE" altLang="de-DE" dirty="0" smtClean="0">
              <a:latin typeface="Arial" panose="020B0604020202020204" pitchFamily="34" charset="0"/>
              <a:cs typeface="Arial" panose="020B0604020202020204" pitchFamily="34" charset="0"/>
            </a:endParaRPr>
          </a:p>
          <a:p>
            <a:pPr defTabSz="887935"/>
            <a:r>
              <a:rPr lang="de-DE" altLang="de-DE" dirty="0" smtClean="0">
                <a:latin typeface="Arial" panose="020B0604020202020204" pitchFamily="34" charset="0"/>
                <a:cs typeface="Arial" panose="020B0604020202020204" pitchFamily="34" charset="0"/>
              </a:rPr>
              <a:t>Zur Recherche steht das Online-Tool </a:t>
            </a:r>
            <a:r>
              <a:rPr lang="de-DE" altLang="de-DE" dirty="0" err="1" smtClean="0">
                <a:latin typeface="Arial" panose="020B0604020202020204" pitchFamily="34" charset="0"/>
                <a:cs typeface="Arial" panose="020B0604020202020204" pitchFamily="34" charset="0"/>
              </a:rPr>
              <a:t>ErgoNoRA</a:t>
            </a:r>
            <a:r>
              <a:rPr lang="de-DE" altLang="de-DE" dirty="0" smtClean="0">
                <a:latin typeface="Arial" panose="020B0604020202020204" pitchFamily="34" charset="0"/>
                <a:cs typeface="Arial" panose="020B0604020202020204" pitchFamily="34" charset="0"/>
              </a:rPr>
              <a:t> der KAN zur Verfügung unter: https://nora.kan-praxis.de/ergonora </a:t>
            </a:r>
          </a:p>
          <a:p>
            <a:pPr defTabSz="887935"/>
            <a:endParaRPr lang="de-DE" altLang="de-DE" dirty="0" smtClean="0">
              <a:latin typeface="Arial" panose="020B0604020202020204" pitchFamily="34" charset="0"/>
              <a:cs typeface="Arial" panose="020B0604020202020204" pitchFamily="34" charset="0"/>
            </a:endParaRPr>
          </a:p>
          <a:p>
            <a:pPr defTabSz="887935"/>
            <a:r>
              <a:rPr lang="de-DE" altLang="de-DE" dirty="0" smtClean="0">
                <a:latin typeface="Arial" panose="020B0604020202020204" pitchFamily="34" charset="0"/>
                <a:cs typeface="Arial" panose="020B0604020202020204" pitchFamily="34" charset="0"/>
              </a:rPr>
              <a:t>Die Normen DIN EN 62366 und DIN EN 60601-1-6 fordern die </a:t>
            </a:r>
            <a:r>
              <a:rPr lang="de-DE" altLang="de-DE" b="1" dirty="0" smtClean="0">
                <a:latin typeface="Arial" panose="020B0604020202020204" pitchFamily="34" charset="0"/>
                <a:cs typeface="Arial" panose="020B0604020202020204" pitchFamily="34" charset="0"/>
              </a:rPr>
              <a:t>Integration</a:t>
            </a:r>
            <a:r>
              <a:rPr lang="de-DE" altLang="de-DE" dirty="0" smtClean="0">
                <a:latin typeface="Arial" panose="020B0604020202020204" pitchFamily="34" charset="0"/>
                <a:cs typeface="Arial" panose="020B0604020202020204" pitchFamily="34" charset="0"/>
              </a:rPr>
              <a:t> von </a:t>
            </a:r>
            <a:r>
              <a:rPr lang="de-DE" altLang="de-DE" b="1" dirty="0" smtClean="0">
                <a:latin typeface="Arial" panose="020B0604020202020204" pitchFamily="34" charset="0"/>
                <a:cs typeface="Arial" panose="020B0604020202020204" pitchFamily="34" charset="0"/>
              </a:rPr>
              <a:t>ergonomischen Anforderungen </a:t>
            </a:r>
            <a:r>
              <a:rPr lang="de-DE" altLang="de-DE" dirty="0" smtClean="0">
                <a:latin typeface="Arial" panose="020B0604020202020204" pitchFamily="34" charset="0"/>
                <a:cs typeface="Arial" panose="020B0604020202020204" pitchFamily="34" charset="0"/>
              </a:rPr>
              <a:t>und Erkenntnissen in den </a:t>
            </a:r>
            <a:r>
              <a:rPr lang="de-DE" altLang="de-DE" b="1" dirty="0" smtClean="0">
                <a:latin typeface="Arial" panose="020B0604020202020204" pitchFamily="34" charset="0"/>
                <a:cs typeface="Arial" panose="020B0604020202020204" pitchFamily="34" charset="0"/>
              </a:rPr>
              <a:t>Entwicklungsprozess</a:t>
            </a:r>
            <a:r>
              <a:rPr lang="de-DE" altLang="de-DE" dirty="0" smtClean="0">
                <a:latin typeface="Arial" panose="020B0604020202020204" pitchFamily="34" charset="0"/>
                <a:cs typeface="Arial" panose="020B0604020202020204" pitchFamily="34" charset="0"/>
              </a:rPr>
              <a:t> von Medizinprodukten. </a:t>
            </a:r>
          </a:p>
          <a:p>
            <a:pPr defTabSz="887935"/>
            <a:r>
              <a:rPr lang="de-DE" altLang="de-DE" dirty="0" smtClean="0">
                <a:latin typeface="Arial" panose="020B0604020202020204" pitchFamily="34" charset="0"/>
                <a:cs typeface="Arial" panose="020B0604020202020204" pitchFamily="34" charset="0"/>
              </a:rPr>
              <a:t>Bereits zu Beginn einer Produktentwicklung soll dabei durch den Hersteller festgelegt werden, </a:t>
            </a:r>
            <a:r>
              <a:rPr lang="de-DE" altLang="de-DE" b="1" u="sng" dirty="0" smtClean="0">
                <a:latin typeface="Arial" panose="020B0604020202020204" pitchFamily="34" charset="0"/>
                <a:cs typeface="Arial" panose="020B0604020202020204" pitchFamily="34" charset="0"/>
              </a:rPr>
              <a:t>wer</a:t>
            </a:r>
            <a:r>
              <a:rPr lang="de-DE" altLang="de-DE" dirty="0" smtClean="0">
                <a:latin typeface="Arial" panose="020B0604020202020204" pitchFamily="34" charset="0"/>
                <a:cs typeface="Arial" panose="020B0604020202020204" pitchFamily="34" charset="0"/>
              </a:rPr>
              <a:t> das Medizinprodukt </a:t>
            </a:r>
            <a:r>
              <a:rPr lang="de-DE" altLang="de-DE" b="1" u="sng" dirty="0" smtClean="0">
                <a:latin typeface="Arial" panose="020B0604020202020204" pitchFamily="34" charset="0"/>
                <a:cs typeface="Arial" panose="020B0604020202020204" pitchFamily="34" charset="0"/>
              </a:rPr>
              <a:t>wozu</a:t>
            </a:r>
            <a:r>
              <a:rPr lang="de-DE" altLang="de-DE" dirty="0" smtClean="0">
                <a:latin typeface="Arial" panose="020B0604020202020204" pitchFamily="34" charset="0"/>
                <a:cs typeface="Arial" panose="020B0604020202020204" pitchFamily="34" charset="0"/>
              </a:rPr>
              <a:t>, </a:t>
            </a:r>
            <a:r>
              <a:rPr lang="de-DE" altLang="de-DE" b="1" u="sng" dirty="0" smtClean="0">
                <a:latin typeface="Arial" panose="020B0604020202020204" pitchFamily="34" charset="0"/>
                <a:cs typeface="Arial" panose="020B0604020202020204" pitchFamily="34" charset="0"/>
              </a:rPr>
              <a:t>wie</a:t>
            </a:r>
            <a:r>
              <a:rPr lang="de-DE" altLang="de-DE" u="sng" dirty="0" smtClean="0">
                <a:latin typeface="Arial" panose="020B0604020202020204" pitchFamily="34" charset="0"/>
                <a:cs typeface="Arial" panose="020B0604020202020204" pitchFamily="34" charset="0"/>
              </a:rPr>
              <a:t>,</a:t>
            </a:r>
            <a:r>
              <a:rPr lang="de-DE" altLang="de-DE" dirty="0" smtClean="0">
                <a:latin typeface="Arial" panose="020B0604020202020204" pitchFamily="34" charset="0"/>
                <a:cs typeface="Arial" panose="020B0604020202020204" pitchFamily="34" charset="0"/>
              </a:rPr>
              <a:t> und unter </a:t>
            </a:r>
            <a:r>
              <a:rPr lang="de-DE" altLang="de-DE" b="1" u="sng" dirty="0" smtClean="0">
                <a:latin typeface="Arial" panose="020B0604020202020204" pitchFamily="34" charset="0"/>
                <a:cs typeface="Arial" panose="020B0604020202020204" pitchFamily="34" charset="0"/>
              </a:rPr>
              <a:t>welchen</a:t>
            </a:r>
            <a:r>
              <a:rPr lang="de-DE" altLang="de-DE" dirty="0" smtClean="0">
                <a:latin typeface="Arial" panose="020B0604020202020204" pitchFamily="34" charset="0"/>
                <a:cs typeface="Arial" panose="020B0604020202020204" pitchFamily="34" charset="0"/>
              </a:rPr>
              <a:t> Umgebungsbedingungen bei </a:t>
            </a:r>
            <a:r>
              <a:rPr lang="de-DE" altLang="de-DE" b="1" u="sng" dirty="0" smtClean="0">
                <a:latin typeface="Arial" panose="020B0604020202020204" pitchFamily="34" charset="0"/>
                <a:cs typeface="Arial" panose="020B0604020202020204" pitchFamily="34" charset="0"/>
              </a:rPr>
              <a:t>wem</a:t>
            </a:r>
            <a:r>
              <a:rPr lang="de-DE" altLang="de-DE" dirty="0" smtClean="0">
                <a:latin typeface="Arial" panose="020B0604020202020204" pitchFamily="34" charset="0"/>
                <a:cs typeface="Arial" panose="020B0604020202020204" pitchFamily="34" charset="0"/>
              </a:rPr>
              <a:t> anwendet. Aus diesen Anwendungsszenarien werden Anforderungen an die Ergonomie abgeleitet und z.B. in das Pflichtenheft übertragen.</a:t>
            </a:r>
          </a:p>
          <a:p>
            <a:pPr defTabSz="887935"/>
            <a:r>
              <a:rPr lang="de-DE" altLang="de-DE" dirty="0" smtClean="0">
                <a:latin typeface="Arial" panose="020B0604020202020204" pitchFamily="34" charset="0"/>
                <a:cs typeface="Arial" panose="020B0604020202020204" pitchFamily="34" charset="0"/>
              </a:rPr>
              <a:t>Im Verlauf des </a:t>
            </a:r>
            <a:r>
              <a:rPr lang="de-DE" altLang="de-DE" b="1" dirty="0" smtClean="0">
                <a:latin typeface="Arial" panose="020B0604020202020204" pitchFamily="34" charset="0"/>
                <a:cs typeface="Arial" panose="020B0604020202020204" pitchFamily="34" charset="0"/>
              </a:rPr>
              <a:t>gebrauchstauglichkeitsorientierten Entwicklungsprozesses </a:t>
            </a:r>
            <a:r>
              <a:rPr lang="de-DE" altLang="de-DE" dirty="0" smtClean="0">
                <a:latin typeface="Arial" panose="020B0604020202020204" pitchFamily="34" charset="0"/>
                <a:cs typeface="Arial" panose="020B0604020202020204" pitchFamily="34" charset="0"/>
              </a:rPr>
              <a:t>werden die Anforderungen iterativ überprüft, um mögliche Bediendefizite zu identifizieren und durch verbesserte Gestaltungslösungen zu eliminieren.</a:t>
            </a:r>
          </a:p>
          <a:p>
            <a:pPr defTabSz="887935"/>
            <a:endParaRPr lang="de-DE" altLang="de-DE" dirty="0" smtClean="0">
              <a:latin typeface="Arial" panose="020B0604020202020204" pitchFamily="34" charset="0"/>
              <a:cs typeface="Arial" panose="020B0604020202020204" pitchFamily="34" charset="0"/>
            </a:endParaRPr>
          </a:p>
          <a:p>
            <a:pPr defTabSz="887935"/>
            <a:r>
              <a:rPr lang="de-DE" altLang="de-DE" dirty="0" smtClean="0">
                <a:latin typeface="Arial" panose="020B0604020202020204" pitchFamily="34" charset="0"/>
                <a:cs typeface="Arial" panose="020B0604020202020204" pitchFamily="34" charset="0"/>
              </a:rPr>
              <a:t>Der gesamte Prozess ist vom Hersteller in einer Ergonomie-Akte zu dokumentieren, die Bestandteil der gesetzlich geforderten Konformitätsbewertung ist.</a:t>
            </a:r>
          </a:p>
          <a:p>
            <a:pPr defTabSz="887935"/>
            <a:endParaRPr lang="de-DE" altLang="de-DE" dirty="0" smtClean="0">
              <a:latin typeface="Arial" panose="020B0604020202020204" pitchFamily="34" charset="0"/>
              <a:cs typeface="Arial" panose="020B0604020202020204" pitchFamily="34" charset="0"/>
            </a:endParaRPr>
          </a:p>
          <a:p>
            <a:pPr defTabSz="887935"/>
            <a:endParaRPr lang="de-DE" altLang="de-DE" dirty="0" smtClean="0">
              <a:latin typeface="Arial" panose="020B0604020202020204" pitchFamily="34" charset="0"/>
            </a:endParaRPr>
          </a:p>
        </p:txBody>
      </p:sp>
      <p:sp>
        <p:nvSpPr>
          <p:cNvPr id="26628"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D50261F5-983E-448C-AC4A-335EF01F25AF}" type="slidenum">
              <a:rPr lang="de-DE" altLang="de-DE" smtClean="0"/>
              <a:pPr/>
              <a:t>11</a:t>
            </a:fld>
            <a:endParaRPr lang="de-DE" altLang="de-DE" smtClean="0"/>
          </a:p>
        </p:txBody>
      </p:sp>
    </p:spTree>
    <p:extLst>
      <p:ext uri="{BB962C8B-B14F-4D97-AF65-F5344CB8AC3E}">
        <p14:creationId xmlns:p14="http://schemas.microsoft.com/office/powerpoint/2010/main" val="3582144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p:spPr>
        <p:txBody>
          <a:bodyPr/>
          <a:lstStyle/>
          <a:p>
            <a:r>
              <a:rPr lang="de-DE" altLang="de-DE" dirty="0" smtClean="0">
                <a:latin typeface="Arial" panose="020B0604020202020204" pitchFamily="34" charset="0"/>
              </a:rPr>
              <a:t>Die Folie zeigt den </a:t>
            </a:r>
            <a:r>
              <a:rPr lang="de-DE" altLang="de-DE" b="1" dirty="0" smtClean="0">
                <a:latin typeface="Arial" panose="020B0604020202020204" pitchFamily="34" charset="0"/>
              </a:rPr>
              <a:t>gebrauchstauglichkeitsorientierten Entwicklungsprozess </a:t>
            </a:r>
            <a:r>
              <a:rPr lang="de-DE" altLang="de-DE" dirty="0" smtClean="0">
                <a:latin typeface="Arial" panose="020B0604020202020204" pitchFamily="34" charset="0"/>
              </a:rPr>
              <a:t>als Usability-Engineering </a:t>
            </a:r>
            <a:r>
              <a:rPr lang="de-DE" altLang="de-DE" dirty="0" err="1" smtClean="0">
                <a:latin typeface="Arial" panose="020B0604020202020204" pitchFamily="34" charset="0"/>
              </a:rPr>
              <a:t>Lifecycle</a:t>
            </a:r>
            <a:r>
              <a:rPr lang="de-DE" altLang="de-DE" dirty="0" smtClean="0">
                <a:latin typeface="Arial" panose="020B0604020202020204" pitchFamily="34" charset="0"/>
              </a:rPr>
              <a:t>.</a:t>
            </a:r>
          </a:p>
          <a:p>
            <a:endParaRPr lang="de-DE" altLang="de-DE" dirty="0" smtClean="0">
              <a:latin typeface="Arial" panose="020B0604020202020204" pitchFamily="34" charset="0"/>
            </a:endParaRPr>
          </a:p>
          <a:p>
            <a:r>
              <a:rPr lang="de-DE" altLang="de-DE" dirty="0" smtClean="0">
                <a:latin typeface="Arial" panose="020B0604020202020204" pitchFamily="34" charset="0"/>
              </a:rPr>
              <a:t>Durch das systematische und iterative Überprüfen ist es möglich, Usability-Probleme frühzeitig zu erkennen und das Medizinprodukt durch eine geänderte Gestaltung (Re-Design) zu verbessern. Die Verbesserung muss ebenfalls durch ein erneutes Überprüfen bestätigt werden. Das Vorgehen ist solange zu wiederholen, bis die gesetzten Usability-Ziele vom Medizinprodukt erfüllt werden.</a:t>
            </a:r>
          </a:p>
          <a:p>
            <a:endParaRPr lang="de-DE" altLang="de-DE" dirty="0" smtClean="0">
              <a:latin typeface="Arial" panose="020B0604020202020204" pitchFamily="34" charset="0"/>
            </a:endParaRPr>
          </a:p>
          <a:p>
            <a:r>
              <a:rPr lang="de-DE" altLang="de-DE" dirty="0" smtClean="0">
                <a:latin typeface="Arial" panose="020B0604020202020204" pitchFamily="34" charset="0"/>
              </a:rPr>
              <a:t>Der Usability-Engineering Ablauf soll für alle Phasen einer Produktenwicklung durchgeführt werden. Zum Testen (Überprüfen) stehen verschiedene </a:t>
            </a:r>
            <a:r>
              <a:rPr lang="de-DE" altLang="de-DE" b="1" dirty="0" smtClean="0">
                <a:latin typeface="Arial" panose="020B0604020202020204" pitchFamily="34" charset="0"/>
              </a:rPr>
              <a:t>Usability-Methoden</a:t>
            </a:r>
            <a:r>
              <a:rPr lang="de-DE" altLang="de-DE" dirty="0" smtClean="0">
                <a:latin typeface="Arial" panose="020B0604020202020204" pitchFamily="34" charset="0"/>
              </a:rPr>
              <a:t> zur Verfügung. </a:t>
            </a:r>
          </a:p>
          <a:p>
            <a:endParaRPr lang="de-DE" altLang="de-DE" dirty="0" smtClean="0">
              <a:latin typeface="Arial" panose="020B0604020202020204" pitchFamily="34" charset="0"/>
            </a:endParaRPr>
          </a:p>
        </p:txBody>
      </p:sp>
      <p:sp>
        <p:nvSpPr>
          <p:cNvPr id="28676"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5E881B1A-E9CC-4763-AB07-AB12AB5D70BF}" type="slidenum">
              <a:rPr lang="de-DE" altLang="de-DE" smtClean="0"/>
              <a:pPr/>
              <a:t>12</a:t>
            </a:fld>
            <a:endParaRPr lang="de-DE" altLang="de-DE" smtClean="0"/>
          </a:p>
        </p:txBody>
      </p:sp>
    </p:spTree>
    <p:extLst>
      <p:ext uri="{BB962C8B-B14F-4D97-AF65-F5344CB8AC3E}">
        <p14:creationId xmlns:p14="http://schemas.microsoft.com/office/powerpoint/2010/main" val="304939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p:txBody>
          <a:bodyPr/>
          <a:lstStyle/>
          <a:p>
            <a:pPr>
              <a:defRPr/>
            </a:pPr>
            <a:r>
              <a:rPr lang="de-DE" dirty="0" smtClean="0"/>
              <a:t>Für die Bewertung der Usability eines Medizinproduktes ist es wichtig, geeignete Merkmale zu identifizieren, die das Aufdecken von potentiellen ergonomischen Gestaltungsdefiziten ermöglichen. Mögliche Merkmale, die auf eine unzureichende ergonomische Gestaltung hinweisen können z.B. sein:</a:t>
            </a:r>
          </a:p>
          <a:p>
            <a:pPr marL="166498" indent="-166498">
              <a:buFont typeface="Arial" panose="020B0604020202020204" pitchFamily="34" charset="0"/>
              <a:buChar char="•"/>
              <a:defRPr/>
            </a:pPr>
            <a:r>
              <a:rPr lang="de-DE" dirty="0" smtClean="0"/>
              <a:t>Zu lange Bedien- oder Bearbeitungszeiten</a:t>
            </a:r>
          </a:p>
          <a:p>
            <a:pPr marL="166498" indent="-166498">
              <a:buFont typeface="Arial" panose="020B0604020202020204" pitchFamily="34" charset="0"/>
              <a:buChar char="•"/>
              <a:defRPr/>
            </a:pPr>
            <a:r>
              <a:rPr lang="de-DE" dirty="0" smtClean="0"/>
              <a:t>Häufig auftretende Bedienfehler</a:t>
            </a:r>
          </a:p>
          <a:p>
            <a:pPr marL="166498" indent="-166498">
              <a:buFont typeface="Arial" panose="020B0604020202020204" pitchFamily="34" charset="0"/>
              <a:buChar char="•"/>
              <a:defRPr/>
            </a:pPr>
            <a:r>
              <a:rPr lang="de-DE" dirty="0" smtClean="0"/>
              <a:t>Eine zu hohe Zahl von Bedienschritten zum Ausführen einer Funktion</a:t>
            </a:r>
          </a:p>
          <a:p>
            <a:pPr marL="166498" indent="-166498">
              <a:buFont typeface="Arial" panose="020B0604020202020204" pitchFamily="34" charset="0"/>
              <a:buChar char="•"/>
              <a:defRPr/>
            </a:pPr>
            <a:r>
              <a:rPr lang="de-DE" dirty="0" smtClean="0"/>
              <a:t>Handlungsblockade (d.h. der Anwender kann das Medizinprodukt nicht anwenden, bzw. eine bestimmte, für die Anwendung des Medizinproduktes benötigte Handlung, nicht ausführen)</a:t>
            </a:r>
          </a:p>
          <a:p>
            <a:pPr marL="166498" indent="-166498">
              <a:buFont typeface="Arial" panose="020B0604020202020204" pitchFamily="34" charset="0"/>
              <a:buChar char="•"/>
              <a:defRPr/>
            </a:pPr>
            <a:r>
              <a:rPr lang="de-DE" dirty="0" smtClean="0"/>
              <a:t>Unzufriedenheit mit dem Medizinprodukt</a:t>
            </a:r>
          </a:p>
          <a:p>
            <a:pPr marL="166498" indent="-166498">
              <a:buFont typeface="Arial" panose="020B0604020202020204" pitchFamily="34" charset="0"/>
              <a:buChar char="•"/>
              <a:defRPr/>
            </a:pPr>
            <a:r>
              <a:rPr lang="de-DE" dirty="0" smtClean="0"/>
              <a:t>Generelle Ablehnung des Medizinproduktes</a:t>
            </a:r>
          </a:p>
          <a:p>
            <a:pPr marL="166498" indent="-166498">
              <a:buFont typeface="Arial" panose="020B0604020202020204" pitchFamily="34" charset="0"/>
              <a:buChar char="•"/>
              <a:defRPr/>
            </a:pPr>
            <a:endParaRPr lang="de-DE" dirty="0" smtClean="0"/>
          </a:p>
          <a:p>
            <a:pPr>
              <a:defRPr/>
            </a:pPr>
            <a:r>
              <a:rPr lang="de-DE" dirty="0" smtClean="0"/>
              <a:t>Vor der Durchführung einer Untersuchung ist es wichtig, einen Wertebereich für die angestrebte Zielerfüllung der o.g. Merkmale zu definieren, damit Schwachstellen in der ergonomischen Gestaltung des Medizinproduktes identifiziert werden können. </a:t>
            </a:r>
          </a:p>
          <a:p>
            <a:pPr>
              <a:defRPr/>
            </a:pPr>
            <a:endParaRPr lang="de-DE" dirty="0" smtClean="0"/>
          </a:p>
          <a:p>
            <a:pPr>
              <a:defRPr/>
            </a:pPr>
            <a:endParaRPr lang="de-DE" dirty="0" smtClean="0"/>
          </a:p>
        </p:txBody>
      </p:sp>
      <p:sp>
        <p:nvSpPr>
          <p:cNvPr id="30724"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AD5E61B5-978D-4BC0-8856-5C8B35AB8962}" type="slidenum">
              <a:rPr lang="de-DE" altLang="de-DE" smtClean="0"/>
              <a:pPr/>
              <a:t>13</a:t>
            </a:fld>
            <a:endParaRPr lang="de-DE" altLang="de-DE" smtClean="0"/>
          </a:p>
        </p:txBody>
      </p:sp>
    </p:spTree>
    <p:extLst>
      <p:ext uri="{BB962C8B-B14F-4D97-AF65-F5344CB8AC3E}">
        <p14:creationId xmlns:p14="http://schemas.microsoft.com/office/powerpoint/2010/main" val="808423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p:spPr>
        <p:txBody>
          <a:bodyPr/>
          <a:lstStyle/>
          <a:p>
            <a:r>
              <a:rPr lang="de-DE" altLang="de-DE" dirty="0" smtClean="0">
                <a:latin typeface="Arial" panose="020B0604020202020204" pitchFamily="34" charset="0"/>
              </a:rPr>
              <a:t>Benutzertests sind besonders für späte Entwicklungsphasen gut geeignet, in denen bereits (Funktions-) Prototypen oder Softwaresimulationen vorliegen, die eine Interaktion mit dem Medizinprodukt ermöglichen. </a:t>
            </a:r>
          </a:p>
          <a:p>
            <a:r>
              <a:rPr lang="de-DE" altLang="de-DE" dirty="0" smtClean="0">
                <a:latin typeface="Arial" panose="020B0604020202020204" pitchFamily="34" charset="0"/>
              </a:rPr>
              <a:t>Es gibt benutzerbasierte und </a:t>
            </a:r>
            <a:r>
              <a:rPr lang="de-DE" altLang="de-DE" dirty="0" err="1" smtClean="0">
                <a:latin typeface="Arial" panose="020B0604020202020204" pitchFamily="34" charset="0"/>
              </a:rPr>
              <a:t>expertenbasierte</a:t>
            </a:r>
            <a:r>
              <a:rPr lang="de-DE" altLang="de-DE" dirty="0" smtClean="0">
                <a:latin typeface="Arial" panose="020B0604020202020204" pitchFamily="34" charset="0"/>
              </a:rPr>
              <a:t> Methoden. Bei den benutzerbasierten Methoden werden die Benutzer bei der Bearbeitung vorgegebener Aufgaben beobachtet (direkt oder indirekt, d.h. durch Videoaufzeichnung oder Spiegelscheibe).</a:t>
            </a:r>
          </a:p>
          <a:p>
            <a:endParaRPr lang="en-US" altLang="de-DE" dirty="0" smtClean="0">
              <a:latin typeface="Arial" panose="020B0604020202020204" pitchFamily="34" charset="0"/>
            </a:endParaRPr>
          </a:p>
          <a:p>
            <a:endParaRPr lang="de-DE" altLang="de-DE" dirty="0" smtClean="0">
              <a:latin typeface="Arial" panose="020B0604020202020204" pitchFamily="34" charset="0"/>
            </a:endParaRPr>
          </a:p>
        </p:txBody>
      </p:sp>
      <p:sp>
        <p:nvSpPr>
          <p:cNvPr id="32772"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A51AB24E-A5A3-4293-A747-95A25B33047A}" type="slidenum">
              <a:rPr lang="de-DE" altLang="de-DE" smtClean="0"/>
              <a:pPr/>
              <a:t>14</a:t>
            </a:fld>
            <a:endParaRPr lang="de-DE" altLang="de-DE" smtClean="0"/>
          </a:p>
        </p:txBody>
      </p:sp>
    </p:spTree>
    <p:extLst>
      <p:ext uri="{BB962C8B-B14F-4D97-AF65-F5344CB8AC3E}">
        <p14:creationId xmlns:p14="http://schemas.microsoft.com/office/powerpoint/2010/main" val="3866904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p:spPr>
        <p:txBody>
          <a:bodyPr/>
          <a:lstStyle/>
          <a:p>
            <a:r>
              <a:rPr lang="de-DE" altLang="de-DE" smtClean="0">
                <a:latin typeface="Arial" panose="020B0604020202020204" pitchFamily="34" charset="0"/>
              </a:rPr>
              <a:t>Die vorgestellte „Think Aloud Technique“ ist besonders für das Überprüfen von grafischen Benutzeroberflächen und Benutzersoftware geeignet. </a:t>
            </a:r>
            <a:endParaRPr lang="en-US" altLang="de-DE" smtClean="0">
              <a:latin typeface="Arial" panose="020B0604020202020204" pitchFamily="34" charset="0"/>
            </a:endParaRPr>
          </a:p>
          <a:p>
            <a:endParaRPr lang="de-DE" altLang="de-DE" smtClean="0">
              <a:latin typeface="Arial" panose="020B0604020202020204" pitchFamily="34" charset="0"/>
            </a:endParaRPr>
          </a:p>
        </p:txBody>
      </p:sp>
      <p:sp>
        <p:nvSpPr>
          <p:cNvPr id="34820"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4F834F78-83D0-4999-887E-78EA7A12212A}" type="slidenum">
              <a:rPr lang="de-DE" altLang="de-DE" smtClean="0"/>
              <a:pPr/>
              <a:t>15</a:t>
            </a:fld>
            <a:endParaRPr lang="de-DE" altLang="de-DE" smtClean="0"/>
          </a:p>
        </p:txBody>
      </p:sp>
    </p:spTree>
    <p:extLst>
      <p:ext uri="{BB962C8B-B14F-4D97-AF65-F5344CB8AC3E}">
        <p14:creationId xmlns:p14="http://schemas.microsoft.com/office/powerpoint/2010/main" val="1919234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r>
              <a:rPr lang="de-DE" altLang="de-DE" smtClean="0">
                <a:latin typeface="Arial" panose="020B0604020202020204" pitchFamily="34" charset="0"/>
              </a:rPr>
              <a:t>Benutzerbefragungen dienen z.B. zum Erfassen typischer Benutzeranforderungen in frühen Entwicklungsphasen. Mit ihnen kann aber auch die Benutzerzufriedenheit und -akzeptanz erfasst werden. Sie sind daher für alle Produktentwicklungsphasen geeignet und sollten z.B. auch ergänzend zu Benutzertests eingesetzt werden.</a:t>
            </a:r>
          </a:p>
          <a:p>
            <a:endParaRPr lang="de-DE" altLang="de-DE" smtClean="0">
              <a:latin typeface="Arial" panose="020B0604020202020204" pitchFamily="34" charset="0"/>
            </a:endParaRPr>
          </a:p>
          <a:p>
            <a:r>
              <a:rPr lang="de-DE" altLang="de-DE" smtClean="0">
                <a:latin typeface="Arial" panose="020B0604020202020204" pitchFamily="34" charset="0"/>
                <a:cs typeface="Arial" panose="020B0604020202020204" pitchFamily="34" charset="0"/>
              </a:rPr>
              <a:t>Einzel- (Interviews) oder Gruppenbefragungen (Focus-Groups) erfassen die Erfahrung der Benutzer bei der Bedienung. Es kann gezielt nach „kritischen“ Bediensituationen gefragt werden, (haften besonders intensiv im Benutzergedächtnis</a:t>
            </a:r>
            <a:r>
              <a:rPr lang="de-DE" altLang="de-DE" smtClean="0">
                <a:latin typeface="Arial" panose="020B0604020202020204" pitchFamily="34" charset="0"/>
                <a:cs typeface="Arial" panose="020B0604020202020204" pitchFamily="34" charset="0"/>
                <a:sym typeface="Wingdings" panose="05000000000000000000" pitchFamily="2" charset="2"/>
              </a:rPr>
              <a:t> </a:t>
            </a:r>
            <a:r>
              <a:rPr lang="de-DE" altLang="de-DE" smtClean="0">
                <a:latin typeface="Arial" panose="020B0604020202020204" pitchFamily="34" charset="0"/>
                <a:cs typeface="Arial" panose="020B0604020202020204" pitchFamily="34" charset="0"/>
              </a:rPr>
              <a:t>Critical-Incident-Technique). Gut im Anschluss an Usability-Tests durchzuführen.</a:t>
            </a:r>
          </a:p>
          <a:p>
            <a:endParaRPr lang="en-US" altLang="de-DE" smtClean="0">
              <a:latin typeface="Arial" panose="020B0604020202020204" pitchFamily="34" charset="0"/>
            </a:endParaRPr>
          </a:p>
          <a:p>
            <a:endParaRPr lang="de-DE" altLang="de-DE" smtClean="0">
              <a:latin typeface="Arial" panose="020B0604020202020204" pitchFamily="34" charset="0"/>
            </a:endParaRPr>
          </a:p>
        </p:txBody>
      </p:sp>
      <p:sp>
        <p:nvSpPr>
          <p:cNvPr id="36868"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745A3F95-AF73-48F6-9A49-5515CA125D26}" type="slidenum">
              <a:rPr lang="de-DE" altLang="de-DE" smtClean="0"/>
              <a:pPr/>
              <a:t>16</a:t>
            </a:fld>
            <a:endParaRPr lang="de-DE" altLang="de-DE" smtClean="0"/>
          </a:p>
        </p:txBody>
      </p:sp>
    </p:spTree>
    <p:extLst>
      <p:ext uri="{BB962C8B-B14F-4D97-AF65-F5344CB8AC3E}">
        <p14:creationId xmlns:p14="http://schemas.microsoft.com/office/powerpoint/2010/main" val="3775163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p:spPr>
        <p:txBody>
          <a:bodyPr/>
          <a:lstStyle/>
          <a:p>
            <a:r>
              <a:rPr lang="de-DE" altLang="de-DE" smtClean="0">
                <a:latin typeface="Arial" panose="020B0604020202020204" pitchFamily="34" charset="0"/>
              </a:rPr>
              <a:t>Die SUS ermittelt den prozentualen Zustimmungsgrad zu einem Medizinprodukt und ist beispielsweise zur systematischen Auswertung für Probestellungen von Geräten sehr geeignet. Der ermittelte SUS-Wert (prozentualer Zustimmungsgrad) ermöglicht einen Vergleich unterschiedlicher Medizinprodukte, z.B. bei einer Produktauswahl. </a:t>
            </a:r>
          </a:p>
          <a:p>
            <a:endParaRPr lang="de-DE" altLang="de-DE" smtClean="0">
              <a:latin typeface="Arial" panose="020B0604020202020204" pitchFamily="34" charset="0"/>
            </a:endParaRPr>
          </a:p>
          <a:p>
            <a:r>
              <a:rPr lang="de-DE" altLang="de-DE" smtClean="0">
                <a:latin typeface="Arial" panose="020B0604020202020204" pitchFamily="34" charset="0"/>
              </a:rPr>
              <a:t>Da die Usability eines Medizinproduktes immer auch vom Anwender, der Arbeitsaufgabe und dem Anwendungskontext abhängt, sollten SUS-Befragungen immer selbst durchgeführt und nicht von anderen Untersuchungen übernommen werden.</a:t>
            </a:r>
          </a:p>
          <a:p>
            <a:endParaRPr lang="de-DE" altLang="de-DE" smtClean="0">
              <a:latin typeface="Arial" panose="020B0604020202020204" pitchFamily="34" charset="0"/>
            </a:endParaRPr>
          </a:p>
          <a:p>
            <a:r>
              <a:rPr lang="de-DE" altLang="de-DE" smtClean="0">
                <a:latin typeface="Arial" panose="020B0604020202020204" pitchFamily="34" charset="0"/>
              </a:rPr>
              <a:t>Idealerweise sollten SUS-Fragebögen um Fragen mit offenen Antwortmöglichkeiten ergänzt werden (z.B. Was hat Ihnen bei der Anwendung des Medizinproduktes besonders gut gefallen?), um einen detaillierteren Eindruck zu den Stärken und Schwächen eines Medizinproduktes zu erhalten. </a:t>
            </a:r>
            <a:endParaRPr lang="en-US" altLang="de-DE" smtClean="0">
              <a:latin typeface="Arial" panose="020B0604020202020204" pitchFamily="34" charset="0"/>
            </a:endParaRPr>
          </a:p>
          <a:p>
            <a:endParaRPr lang="en-US" altLang="de-DE" smtClean="0">
              <a:latin typeface="Arial" panose="020B0604020202020204" pitchFamily="34" charset="0"/>
            </a:endParaRPr>
          </a:p>
          <a:p>
            <a:endParaRPr lang="de-DE" altLang="de-DE" smtClean="0">
              <a:latin typeface="Arial" panose="020B0604020202020204" pitchFamily="34" charset="0"/>
            </a:endParaRPr>
          </a:p>
        </p:txBody>
      </p:sp>
      <p:sp>
        <p:nvSpPr>
          <p:cNvPr id="38916"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9A431F29-FDDD-4749-9F28-36B4CC50D118}" type="slidenum">
              <a:rPr lang="de-DE" altLang="de-DE" smtClean="0"/>
              <a:pPr/>
              <a:t>17</a:t>
            </a:fld>
            <a:endParaRPr lang="de-DE" altLang="de-DE" smtClean="0"/>
          </a:p>
        </p:txBody>
      </p:sp>
    </p:spTree>
    <p:extLst>
      <p:ext uri="{BB962C8B-B14F-4D97-AF65-F5344CB8AC3E}">
        <p14:creationId xmlns:p14="http://schemas.microsoft.com/office/powerpoint/2010/main" val="2512624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p:txBody>
          <a:bodyPr/>
          <a:lstStyle/>
          <a:p>
            <a:pPr>
              <a:defRPr/>
            </a:pPr>
            <a:r>
              <a:rPr lang="de-DE" dirty="0" smtClean="0"/>
              <a:t>Expertenbasierte Verfahren können besonders gut in frühen Phasen einer Produktentwicklung eingesetzt werden, wenn noch kein Prototyp zum Medizinprodukt vorliegt. Sie liefern oft eine große Zahl von Usability-Defiziten, die aber häufig eher einfache Bediendefizite darstellen. </a:t>
            </a:r>
          </a:p>
          <a:p>
            <a:pPr>
              <a:defRPr/>
            </a:pPr>
            <a:endParaRPr lang="de-DE" dirty="0" smtClean="0"/>
          </a:p>
          <a:p>
            <a:pPr>
              <a:defRPr/>
            </a:pPr>
            <a:r>
              <a:rPr lang="de-DE" dirty="0" smtClean="0"/>
              <a:t>Beim „</a:t>
            </a:r>
            <a:r>
              <a:rPr lang="de-DE" dirty="0" err="1" smtClean="0"/>
              <a:t>Cognitive</a:t>
            </a:r>
            <a:r>
              <a:rPr lang="de-DE" dirty="0" smtClean="0"/>
              <a:t> </a:t>
            </a:r>
            <a:r>
              <a:rPr lang="de-DE" dirty="0" err="1" smtClean="0"/>
              <a:t>Walkthrough</a:t>
            </a:r>
            <a:r>
              <a:rPr lang="de-DE" dirty="0" smtClean="0"/>
              <a:t>“ hilft es, sich gedanklich in die Rolle eines potentiellen Anwenders zu begeben und die Anwendung gedanklich durchzuspielen. Häufig werden dabei sogenannte „</a:t>
            </a:r>
            <a:r>
              <a:rPr lang="de-DE" dirty="0" err="1" smtClean="0"/>
              <a:t>Personas</a:t>
            </a:r>
            <a:r>
              <a:rPr lang="de-DE" dirty="0" smtClean="0"/>
              <a:t>“ eingesetzt, die typische Vertreter aus einer Anwendergruppen charakterisieren sollen (z.B. für einen typischen Anwender im Bereich der ambulanten Hauskrankenpflege: „Helmut“, pflegt seine Frau zu Hause, ist 86 Jahre, Brillenträger und Diabetiker und ist technisch eher uninteressiert. Medizinprodukte machen ihm eher Angst).</a:t>
            </a:r>
          </a:p>
          <a:p>
            <a:pPr>
              <a:defRPr/>
            </a:pPr>
            <a:endParaRPr lang="de-DE" dirty="0" smtClean="0"/>
          </a:p>
          <a:p>
            <a:pPr marL="3200" lvl="2" indent="0" eaLnBrk="1" hangingPunct="1">
              <a:defRPr/>
            </a:pPr>
            <a:r>
              <a:rPr lang="de-DE" dirty="0" smtClean="0">
                <a:cs typeface="Arial" panose="020B0604020202020204" pitchFamily="34" charset="0"/>
              </a:rPr>
              <a:t>Das Vorgehen kann von mehreren Gutachtern gleichzeitig im Rahmen einer Gruppensitzung oder von einem (oder mehrerer Experten) alleine durchgeführt werden. Häufig werden mehrere Durchläufe für verschiedene Benutzungsszenarien (z.B. Variation der Anwender, der Arbeitsaufgabe oder </a:t>
            </a:r>
            <a:r>
              <a:rPr lang="de-DE" smtClean="0">
                <a:cs typeface="Arial" panose="020B0604020202020204" pitchFamily="34" charset="0"/>
              </a:rPr>
              <a:t>des Arbeitskontexts </a:t>
            </a:r>
            <a:r>
              <a:rPr lang="de-DE" dirty="0" smtClean="0">
                <a:cs typeface="Arial" panose="020B0604020202020204" pitchFamily="34" charset="0"/>
              </a:rPr>
              <a:t>etc.) durchgeführt.</a:t>
            </a:r>
            <a:endParaRPr lang="de-DE" altLang="en-US" dirty="0" smtClean="0">
              <a:cs typeface="Arial" panose="020B0604020202020204" pitchFamily="34" charset="0"/>
            </a:endParaRPr>
          </a:p>
          <a:p>
            <a:pPr marL="348774" lvl="2" indent="-345575" eaLnBrk="1" hangingPunct="1">
              <a:buFont typeface="Wingdings" panose="05000000000000000000" pitchFamily="2" charset="2"/>
              <a:buChar char="§"/>
              <a:defRPr/>
            </a:pPr>
            <a:endParaRPr lang="de-DE" altLang="de-DE" dirty="0" smtClean="0">
              <a:cs typeface="Arial" panose="020B0604020202020204" pitchFamily="34" charset="0"/>
            </a:endParaRPr>
          </a:p>
          <a:p>
            <a:pPr>
              <a:defRPr/>
            </a:pPr>
            <a:endParaRPr lang="de-DE" dirty="0" smtClean="0"/>
          </a:p>
          <a:p>
            <a:pPr>
              <a:defRPr/>
            </a:pPr>
            <a:endParaRPr lang="en-US" altLang="de-DE" dirty="0" smtClean="0">
              <a:latin typeface="Arial" panose="020B0604020202020204" pitchFamily="34" charset="0"/>
            </a:endParaRPr>
          </a:p>
          <a:p>
            <a:pPr>
              <a:defRPr/>
            </a:pPr>
            <a:endParaRPr lang="de-DE" altLang="de-DE" dirty="0" smtClean="0">
              <a:latin typeface="Arial" panose="020B0604020202020204" pitchFamily="34" charset="0"/>
            </a:endParaRPr>
          </a:p>
        </p:txBody>
      </p:sp>
      <p:sp>
        <p:nvSpPr>
          <p:cNvPr id="40964"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3A66AEC1-728A-4531-8F48-FD2DCFA32517}" type="slidenum">
              <a:rPr lang="de-DE" altLang="de-DE" smtClean="0"/>
              <a:pPr/>
              <a:t>18</a:t>
            </a:fld>
            <a:endParaRPr lang="de-DE" altLang="de-DE" smtClean="0"/>
          </a:p>
        </p:txBody>
      </p:sp>
    </p:spTree>
    <p:extLst>
      <p:ext uri="{BB962C8B-B14F-4D97-AF65-F5344CB8AC3E}">
        <p14:creationId xmlns:p14="http://schemas.microsoft.com/office/powerpoint/2010/main" val="2967768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p:spPr>
        <p:txBody>
          <a:bodyPr/>
          <a:lstStyle/>
          <a:p>
            <a:r>
              <a:rPr lang="de-DE" altLang="de-DE" dirty="0" smtClean="0">
                <a:latin typeface="Arial" panose="020B0604020202020204" pitchFamily="34" charset="0"/>
              </a:rPr>
              <a:t>Heuristiken können besonders gut zur Überprüfung von grafischen Benutzeroberflächen und deren Menüsteuerungen eingesetzt werden. </a:t>
            </a:r>
            <a:r>
              <a:rPr lang="de-DE" altLang="de-DE" dirty="0" smtClean="0">
                <a:latin typeface="Arial" panose="020B0604020202020204" pitchFamily="34" charset="0"/>
                <a:cs typeface="Arial" panose="020B0604020202020204" pitchFamily="34" charset="0"/>
              </a:rPr>
              <a:t>Die Evaluation kann alleine oder in einer Gruppe erfolgen; ein oder mehrere Experten können die Bedienbarkeit beurteilen. Für das Vorgehen können unterschiedliche Heuristiken verwendet werden. </a:t>
            </a:r>
            <a:r>
              <a:rPr lang="de-DE" altLang="en-US" dirty="0" smtClean="0">
                <a:latin typeface="Arial" panose="020B0604020202020204" pitchFamily="34" charset="0"/>
                <a:cs typeface="Arial" panose="020B0604020202020204" pitchFamily="34" charset="0"/>
              </a:rPr>
              <a:t>In Analogie zum </a:t>
            </a:r>
            <a:r>
              <a:rPr lang="de-DE" altLang="en-US" dirty="0" err="1" smtClean="0">
                <a:latin typeface="Arial" panose="020B0604020202020204" pitchFamily="34" charset="0"/>
                <a:cs typeface="Arial" panose="020B0604020202020204" pitchFamily="34" charset="0"/>
              </a:rPr>
              <a:t>Cognitive</a:t>
            </a:r>
            <a:r>
              <a:rPr lang="de-DE" altLang="en-US" dirty="0" smtClean="0">
                <a:latin typeface="Arial" panose="020B0604020202020204" pitchFamily="34" charset="0"/>
                <a:cs typeface="Arial" panose="020B0604020202020204" pitchFamily="34" charset="0"/>
              </a:rPr>
              <a:t> </a:t>
            </a:r>
            <a:r>
              <a:rPr lang="de-DE" altLang="en-US" dirty="0" err="1" smtClean="0">
                <a:latin typeface="Arial" panose="020B0604020202020204" pitchFamily="34" charset="0"/>
                <a:cs typeface="Arial" panose="020B0604020202020204" pitchFamily="34" charset="0"/>
              </a:rPr>
              <a:t>Walkthrough</a:t>
            </a:r>
            <a:r>
              <a:rPr lang="de-DE" altLang="en-US" dirty="0" smtClean="0">
                <a:latin typeface="Arial" panose="020B0604020202020204" pitchFamily="34" charset="0"/>
                <a:cs typeface="Arial" panose="020B0604020202020204" pitchFamily="34" charset="0"/>
              </a:rPr>
              <a:t> liefert eine Heuristische Evaluation eher einfache Bediendefizite.</a:t>
            </a:r>
            <a:endParaRPr lang="de-DE" altLang="de-DE" dirty="0" smtClean="0">
              <a:latin typeface="Arial" panose="020B0604020202020204" pitchFamily="34" charset="0"/>
              <a:cs typeface="Arial" panose="020B0604020202020204" pitchFamily="34" charset="0"/>
            </a:endParaRPr>
          </a:p>
          <a:p>
            <a:endParaRPr lang="en-US" altLang="de-DE" dirty="0" smtClean="0">
              <a:latin typeface="Arial" panose="020B0604020202020204" pitchFamily="34" charset="0"/>
            </a:endParaRPr>
          </a:p>
          <a:p>
            <a:pPr marL="3200" lvl="2" indent="0" eaLnBrk="1" hangingPunct="1"/>
            <a:endParaRPr lang="de-DE" altLang="de-DE" dirty="0" smtClean="0">
              <a:latin typeface="Arial" panose="020B0604020202020204" pitchFamily="34" charset="0"/>
              <a:cs typeface="Arial" panose="020B0604020202020204" pitchFamily="34" charset="0"/>
            </a:endParaRPr>
          </a:p>
          <a:p>
            <a:endParaRPr lang="de-DE" altLang="de-DE" dirty="0" smtClean="0">
              <a:latin typeface="Arial" panose="020B0604020202020204" pitchFamily="34" charset="0"/>
            </a:endParaRPr>
          </a:p>
          <a:p>
            <a:endParaRPr lang="en-US" altLang="de-DE" dirty="0" smtClean="0">
              <a:latin typeface="Arial" panose="020B0604020202020204" pitchFamily="34" charset="0"/>
            </a:endParaRPr>
          </a:p>
          <a:p>
            <a:endParaRPr lang="de-DE" altLang="de-DE" dirty="0" smtClean="0">
              <a:latin typeface="Arial" panose="020B0604020202020204" pitchFamily="34" charset="0"/>
            </a:endParaRPr>
          </a:p>
        </p:txBody>
      </p:sp>
      <p:sp>
        <p:nvSpPr>
          <p:cNvPr id="43012"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ACB153E9-2B24-4CA9-8036-8460ED6DB48D}" type="slidenum">
              <a:rPr lang="de-DE" altLang="de-DE" smtClean="0"/>
              <a:pPr/>
              <a:t>19</a:t>
            </a:fld>
            <a:endParaRPr lang="de-DE" altLang="de-DE" smtClean="0"/>
          </a:p>
        </p:txBody>
      </p:sp>
    </p:spTree>
    <p:extLst>
      <p:ext uri="{BB962C8B-B14F-4D97-AF65-F5344CB8AC3E}">
        <p14:creationId xmlns:p14="http://schemas.microsoft.com/office/powerpoint/2010/main" val="244686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b="1" dirty="0" smtClean="0"/>
              <a:t>Lernziele</a:t>
            </a:r>
            <a:r>
              <a:rPr lang="de-DE" dirty="0" smtClean="0"/>
              <a:t> des vorliegenden Lehrmoduls: </a:t>
            </a:r>
          </a:p>
          <a:p>
            <a:pPr>
              <a:defRPr/>
            </a:pPr>
            <a:endParaRPr lang="de-DE" dirty="0" smtClean="0"/>
          </a:p>
          <a:p>
            <a:pPr marL="351495" indent="-351495">
              <a:lnSpc>
                <a:spcPct val="110000"/>
              </a:lnSpc>
              <a:spcBef>
                <a:spcPts val="1165"/>
              </a:spcBef>
              <a:buClr>
                <a:srgbClr val="FFC000"/>
              </a:buClr>
              <a:buSzPct val="150000"/>
              <a:buFont typeface="Wingdings" panose="05000000000000000000" pitchFamily="2" charset="2"/>
              <a:buChar char="§"/>
              <a:defRPr/>
            </a:pPr>
            <a:r>
              <a:rPr lang="de-DE" dirty="0" smtClean="0"/>
              <a:t>Sie können die Begriffe Gebrauchstauglichkeit, Usability und Funktionalität von Medizinprodukte erklären</a:t>
            </a:r>
          </a:p>
          <a:p>
            <a:pPr marL="351495" indent="-351495">
              <a:lnSpc>
                <a:spcPct val="110000"/>
              </a:lnSpc>
              <a:spcBef>
                <a:spcPts val="1165"/>
              </a:spcBef>
              <a:buClr>
                <a:srgbClr val="FFC000"/>
              </a:buClr>
              <a:buSzPct val="150000"/>
              <a:buFont typeface="Wingdings" panose="05000000000000000000" pitchFamily="2" charset="2"/>
              <a:buChar char="§"/>
              <a:defRPr/>
            </a:pPr>
            <a:r>
              <a:rPr lang="de-DE" dirty="0" smtClean="0"/>
              <a:t>Sie kennen rechtliche Anforderungen an die ergonomische Gestaltung von Medizinprodukten </a:t>
            </a:r>
          </a:p>
          <a:p>
            <a:pPr marL="351495" indent="-351495">
              <a:lnSpc>
                <a:spcPct val="110000"/>
              </a:lnSpc>
              <a:spcBef>
                <a:spcPts val="1165"/>
              </a:spcBef>
              <a:buClr>
                <a:srgbClr val="FFC000"/>
              </a:buClr>
              <a:buSzPct val="150000"/>
              <a:buFont typeface="Wingdings" panose="05000000000000000000" pitchFamily="2" charset="2"/>
              <a:buChar char="§"/>
              <a:defRPr/>
            </a:pPr>
            <a:r>
              <a:rPr lang="de-DE" dirty="0" smtClean="0"/>
              <a:t>Sie können wichtige Normen zur ergonomischen Gestaltung von Medizinprodukten benennen</a:t>
            </a:r>
          </a:p>
          <a:p>
            <a:pPr marL="351495" indent="-351495">
              <a:lnSpc>
                <a:spcPct val="110000"/>
              </a:lnSpc>
              <a:spcBef>
                <a:spcPts val="1165"/>
              </a:spcBef>
              <a:buClr>
                <a:srgbClr val="FFC000"/>
              </a:buClr>
              <a:buSzPct val="150000"/>
              <a:buFont typeface="Wingdings" panose="05000000000000000000" pitchFamily="2" charset="2"/>
              <a:buChar char="§"/>
              <a:defRPr/>
            </a:pPr>
            <a:r>
              <a:rPr lang="de-DE" dirty="0" smtClean="0"/>
              <a:t>Sie kennen die Auswirkung der ergonomischen Gestaltung von Medizinprodukten auf die Patientensicherheit </a:t>
            </a:r>
          </a:p>
          <a:p>
            <a:pPr marL="351495" indent="-351495">
              <a:lnSpc>
                <a:spcPct val="110000"/>
              </a:lnSpc>
              <a:spcBef>
                <a:spcPts val="1165"/>
              </a:spcBef>
              <a:buClr>
                <a:srgbClr val="FFC000"/>
              </a:buClr>
              <a:buSzPct val="150000"/>
              <a:buFont typeface="Wingdings" panose="05000000000000000000" pitchFamily="2" charset="2"/>
              <a:buChar char="§"/>
              <a:defRPr/>
            </a:pPr>
            <a:r>
              <a:rPr lang="de-DE" dirty="0" smtClean="0"/>
              <a:t>Sie verstehen die Bedeutung des Usability-Engineering für die Entwicklung und Gestaltung von Medizinprodukten und der Arbeitssysteme in denen sie angewandt werden</a:t>
            </a:r>
          </a:p>
          <a:p>
            <a:pPr marL="351495" indent="-351495">
              <a:lnSpc>
                <a:spcPct val="110000"/>
              </a:lnSpc>
              <a:spcBef>
                <a:spcPts val="1165"/>
              </a:spcBef>
              <a:buClr>
                <a:srgbClr val="FFC000"/>
              </a:buClr>
              <a:buSzPct val="150000"/>
              <a:buFont typeface="Wingdings" panose="05000000000000000000" pitchFamily="2" charset="2"/>
              <a:buChar char="§"/>
              <a:defRPr/>
            </a:pPr>
            <a:r>
              <a:rPr lang="de-DE" dirty="0" smtClean="0"/>
              <a:t>Sie können die Eignung verschiedener Usability-Methoden zur Bewertung der Ergonomie von Medizinprodukten benennen</a:t>
            </a:r>
          </a:p>
          <a:p>
            <a:pPr marL="351495" indent="-351495">
              <a:lnSpc>
                <a:spcPct val="110000"/>
              </a:lnSpc>
              <a:spcBef>
                <a:spcPts val="1165"/>
              </a:spcBef>
              <a:buClr>
                <a:srgbClr val="FFC000"/>
              </a:buClr>
              <a:buSzPct val="150000"/>
              <a:buFont typeface="Wingdings" panose="05000000000000000000" pitchFamily="2" charset="2"/>
              <a:buChar char="§"/>
              <a:defRPr/>
            </a:pPr>
            <a:r>
              <a:rPr lang="de-DE" dirty="0" smtClean="0"/>
              <a:t>Sie können einen Usability-Test konzipieren </a:t>
            </a:r>
            <a:endParaRPr lang="de-DE" dirty="0"/>
          </a:p>
        </p:txBody>
      </p:sp>
      <p:sp>
        <p:nvSpPr>
          <p:cNvPr id="8196"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350E88B3-1930-43FB-83F6-24C7252086B7}" type="slidenum">
              <a:rPr lang="de-DE" altLang="de-DE" smtClean="0"/>
              <a:pPr/>
              <a:t>2</a:t>
            </a:fld>
            <a:endParaRPr lang="de-DE" altLang="de-DE" smtClean="0"/>
          </a:p>
        </p:txBody>
      </p:sp>
    </p:spTree>
    <p:extLst>
      <p:ext uri="{BB962C8B-B14F-4D97-AF65-F5344CB8AC3E}">
        <p14:creationId xmlns:p14="http://schemas.microsoft.com/office/powerpoint/2010/main" val="2390703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p:spPr>
        <p:txBody>
          <a:bodyPr/>
          <a:lstStyle/>
          <a:p>
            <a:r>
              <a:rPr lang="de-DE" altLang="de-DE" smtClean="0">
                <a:latin typeface="Arial" panose="020B0604020202020204" pitchFamily="34" charset="0"/>
              </a:rPr>
              <a:t>Das nachfolgende Beispiel erläutert einen Usability-Test am Beispiel einer Infusionspumpe. Diese Medizinprodukte werden z.B. häufig im Bereich der Intensivmedizin angewendet, um einem Patienten Flüssigkeiten und Medikamente präzise dosiert zu verabreichen. </a:t>
            </a:r>
          </a:p>
          <a:p>
            <a:endParaRPr lang="de-DE" altLang="de-DE" smtClean="0">
              <a:latin typeface="Arial" panose="020B0604020202020204" pitchFamily="34" charset="0"/>
            </a:endParaRPr>
          </a:p>
          <a:p>
            <a:r>
              <a:rPr lang="de-DE" altLang="de-DE" smtClean="0">
                <a:latin typeface="Arial" panose="020B0604020202020204" pitchFamily="34" charset="0"/>
              </a:rPr>
              <a:t>Die Zweckbestimmung des Medizinproduktes ist es, eine Flüssigkeit (Infusionslösung) mit hoher Fördergenauigkeit über ein Schlauchsystem (Infusionsbesteck) und einen venösen Zugang (Venenverweilkanüle) in den Blutkreislauf des Patienten zu fördern. Dazu muss (u.a.) das Schlauchsystem in die Infusionspumpe eingelegt, die Fördermenge eingestellt und die Infusionspumpe gestartet werden. </a:t>
            </a:r>
            <a:endParaRPr lang="en-US" altLang="de-DE" smtClean="0">
              <a:latin typeface="Arial" panose="020B0604020202020204" pitchFamily="34" charset="0"/>
            </a:endParaRPr>
          </a:p>
          <a:p>
            <a:endParaRPr lang="de-DE" altLang="de-DE" smtClean="0">
              <a:latin typeface="Arial" panose="020B0604020202020204" pitchFamily="34" charset="0"/>
            </a:endParaRPr>
          </a:p>
        </p:txBody>
      </p:sp>
      <p:sp>
        <p:nvSpPr>
          <p:cNvPr id="45060"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BE62D6E5-FDD0-4E50-95E5-F0423BCF53F5}" type="slidenum">
              <a:rPr lang="de-DE" altLang="de-DE" smtClean="0"/>
              <a:pPr/>
              <a:t>20</a:t>
            </a:fld>
            <a:endParaRPr lang="de-DE" altLang="de-DE" smtClean="0"/>
          </a:p>
        </p:txBody>
      </p:sp>
    </p:spTree>
    <p:extLst>
      <p:ext uri="{BB962C8B-B14F-4D97-AF65-F5344CB8AC3E}">
        <p14:creationId xmlns:p14="http://schemas.microsoft.com/office/powerpoint/2010/main" val="2190313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p:spPr>
        <p:txBody>
          <a:bodyPr/>
          <a:lstStyle/>
          <a:p>
            <a:r>
              <a:rPr lang="de-DE" altLang="de-DE" smtClean="0">
                <a:latin typeface="Arial" panose="020B0604020202020204" pitchFamily="34" charset="0"/>
              </a:rPr>
              <a:t>Vor dem eigentlichen Usability-Test wird eine Aufgabenanalyse durchgeführt, um die erforderlichen Handlungsschritte zum Durchführen einer Infusionstherapie zu ermitteln. </a:t>
            </a:r>
          </a:p>
          <a:p>
            <a:r>
              <a:rPr lang="de-DE" altLang="de-DE" smtClean="0">
                <a:latin typeface="Arial" panose="020B0604020202020204" pitchFamily="34" charset="0"/>
              </a:rPr>
              <a:t>Diese Handlungsschritte oder Teilhandlungen bilden die Grundlage für den nachfolgenden Usability-Test. </a:t>
            </a:r>
            <a:endParaRPr lang="en-US" altLang="de-DE" smtClean="0">
              <a:latin typeface="Arial" panose="020B0604020202020204" pitchFamily="34" charset="0"/>
            </a:endParaRPr>
          </a:p>
          <a:p>
            <a:endParaRPr lang="de-DE" altLang="de-DE" smtClean="0">
              <a:latin typeface="Arial" panose="020B0604020202020204" pitchFamily="34" charset="0"/>
            </a:endParaRPr>
          </a:p>
        </p:txBody>
      </p:sp>
      <p:sp>
        <p:nvSpPr>
          <p:cNvPr id="47108"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47596D83-832D-4B1E-86A6-7B4DFA8C53B3}" type="slidenum">
              <a:rPr lang="de-DE" altLang="de-DE" smtClean="0"/>
              <a:pPr/>
              <a:t>21</a:t>
            </a:fld>
            <a:endParaRPr lang="de-DE" altLang="de-DE" smtClean="0"/>
          </a:p>
        </p:txBody>
      </p:sp>
    </p:spTree>
    <p:extLst>
      <p:ext uri="{BB962C8B-B14F-4D97-AF65-F5344CB8AC3E}">
        <p14:creationId xmlns:p14="http://schemas.microsoft.com/office/powerpoint/2010/main" val="2395354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p:spPr>
        <p:txBody>
          <a:bodyPr/>
          <a:lstStyle/>
          <a:p>
            <a:pPr eaLnBrk="1" hangingPunct="1"/>
            <a:r>
              <a:rPr lang="de-DE" altLang="de-DE" smtClean="0">
                <a:latin typeface="Arial" panose="020B0604020202020204" pitchFamily="34" charset="0"/>
              </a:rPr>
              <a:t>Als Usability-Merkmal soll - in unserem Beispiel - das Abarbeiten (Handlungskompetenz) der ermittelten Teilhandlungsschritte bewertet werden. Als Wertebereich wird ein Dreistufenverfahren nach DIN EN 614-1 (Sicherheit von Maschinen - Ergonomische Gestaltungsgrundsätze - Teil 1: Begriffe und allgemeine Leitsätze) angewendet, das sogenannte Ampelschema. </a:t>
            </a:r>
            <a:endParaRPr lang="en-US" altLang="de-DE" smtClean="0">
              <a:latin typeface="Arial" panose="020B0604020202020204" pitchFamily="34" charset="0"/>
            </a:endParaRPr>
          </a:p>
          <a:p>
            <a:endParaRPr lang="de-DE" altLang="de-DE" smtClean="0">
              <a:latin typeface="Arial" panose="020B0604020202020204" pitchFamily="34" charset="0"/>
            </a:endParaRPr>
          </a:p>
        </p:txBody>
      </p:sp>
      <p:sp>
        <p:nvSpPr>
          <p:cNvPr id="49156"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1F88ABD4-9F03-4BF1-B2DF-3C272325A4D7}" type="slidenum">
              <a:rPr lang="de-DE" altLang="de-DE" smtClean="0"/>
              <a:pPr/>
              <a:t>22</a:t>
            </a:fld>
            <a:endParaRPr lang="de-DE" altLang="de-DE" smtClean="0"/>
          </a:p>
        </p:txBody>
      </p:sp>
    </p:spTree>
    <p:extLst>
      <p:ext uri="{BB962C8B-B14F-4D97-AF65-F5344CB8AC3E}">
        <p14:creationId xmlns:p14="http://schemas.microsoft.com/office/powerpoint/2010/main" val="3773951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r>
              <a:rPr lang="de-DE" altLang="de-DE" dirty="0" smtClean="0">
                <a:latin typeface="Arial" panose="020B0604020202020204" pitchFamily="34" charset="0"/>
              </a:rPr>
              <a:t>Als Probanden für den Test werden unerfahrene Anwender ausgewählt, die bislang keine oder nur sehr geringe Erfahrung mit dem zu untersuchenden Medizinprodukt haben. Die Probanden bekommen keine Einweisung in das Gerät, sondern lediglich die Aufgabenstellung: „Verabreichen Sie eine Infusion mit der Förderrate XY“. Durch die fehlende Einweisung und Erfahrung der Probanden ist es möglich, die Selbsterklärungsfähigkeit des Medizinproduktes zu beurteilen.</a:t>
            </a:r>
          </a:p>
          <a:p>
            <a:endParaRPr lang="de-DE" altLang="de-DE" dirty="0" smtClean="0">
              <a:latin typeface="Arial" panose="020B0604020202020204" pitchFamily="34" charset="0"/>
            </a:endParaRPr>
          </a:p>
          <a:p>
            <a:r>
              <a:rPr lang="de-DE" altLang="de-DE" dirty="0" smtClean="0">
                <a:latin typeface="Arial" panose="020B0604020202020204" pitchFamily="34" charset="0"/>
              </a:rPr>
              <a:t>Der Stichprobenumfang wird hier für den Usability-Test auf 10 Versuchsteilnehmer festgelegt. Nach Literaturangaben entdecken bereits 6 Probanden bis zu 85% der schweren Usability-Defizite an einem Produkt (vgl. </a:t>
            </a:r>
            <a:r>
              <a:rPr lang="de-DE" altLang="de-DE" dirty="0" err="1" smtClean="0">
                <a:latin typeface="Arial" panose="020B0604020202020204" pitchFamily="34" charset="0"/>
              </a:rPr>
              <a:t>Virzi</a:t>
            </a:r>
            <a:r>
              <a:rPr lang="de-DE" altLang="de-DE" dirty="0" smtClean="0">
                <a:latin typeface="Arial" panose="020B0604020202020204" pitchFamily="34" charset="0"/>
              </a:rPr>
              <a:t> 1992, Backhaus 2010). </a:t>
            </a:r>
            <a:endParaRPr lang="en-US" altLang="de-DE" dirty="0" smtClean="0">
              <a:latin typeface="Arial" panose="020B0604020202020204" pitchFamily="34" charset="0"/>
            </a:endParaRPr>
          </a:p>
          <a:p>
            <a:endParaRPr lang="de-DE" altLang="de-DE" dirty="0" smtClean="0">
              <a:latin typeface="Arial" panose="020B0604020202020204" pitchFamily="34" charset="0"/>
            </a:endParaRPr>
          </a:p>
        </p:txBody>
      </p:sp>
      <p:sp>
        <p:nvSpPr>
          <p:cNvPr id="51204"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930BDE2E-2839-4E1F-AA7F-4860CFD88919}" type="slidenum">
              <a:rPr lang="de-DE" altLang="de-DE" smtClean="0"/>
              <a:pPr/>
              <a:t>23</a:t>
            </a:fld>
            <a:endParaRPr lang="de-DE" altLang="de-DE" smtClean="0"/>
          </a:p>
        </p:txBody>
      </p:sp>
    </p:spTree>
    <p:extLst>
      <p:ext uri="{BB962C8B-B14F-4D97-AF65-F5344CB8AC3E}">
        <p14:creationId xmlns:p14="http://schemas.microsoft.com/office/powerpoint/2010/main" val="446378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p:spPr>
        <p:txBody>
          <a:bodyPr/>
          <a:lstStyle/>
          <a:p>
            <a:r>
              <a:rPr lang="de-DE" altLang="de-DE" dirty="0" smtClean="0">
                <a:latin typeface="Arial" panose="020B0604020202020204" pitchFamily="34" charset="0"/>
              </a:rPr>
              <a:t>Der Versuchsablauf wird mit zwei Videokameras aufgezeichnet. Eine Kamera erfasst die Gesamtsituation, um das Verhalten der Probanden während des Tests zu beurteilen. Die zweite Kamera erfasst nur die Bedienoberfläche der Infusionspumpe, um die Bedieninteraktion detailliert zu erfassen.</a:t>
            </a:r>
          </a:p>
          <a:p>
            <a:endParaRPr lang="de-DE" altLang="de-DE" dirty="0" smtClean="0">
              <a:latin typeface="Arial" panose="020B0604020202020204" pitchFamily="34" charset="0"/>
            </a:endParaRPr>
          </a:p>
          <a:p>
            <a:r>
              <a:rPr lang="de-DE" altLang="de-DE" dirty="0" smtClean="0">
                <a:latin typeface="Arial" panose="020B0604020202020204" pitchFamily="34" charset="0"/>
              </a:rPr>
              <a:t>Die Werte der beurteilten Handlungsschritte werden über alle Probanden zu einem Mittelwert (Median) für jede Teilhandlung zusammengefasst. Dadurch können schlecht bewertete Handlungsschritte identifiziert und hinsichtlich ergonomischer Gestaltungsdefizite analysiert werden.</a:t>
            </a:r>
          </a:p>
          <a:p>
            <a:endParaRPr lang="de-DE" altLang="de-DE" dirty="0" smtClean="0">
              <a:latin typeface="Arial" panose="020B0604020202020204" pitchFamily="34" charset="0"/>
            </a:endParaRPr>
          </a:p>
        </p:txBody>
      </p:sp>
      <p:sp>
        <p:nvSpPr>
          <p:cNvPr id="53252"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B641B253-7CA2-4C3D-8837-90CFE7F047F5}" type="slidenum">
              <a:rPr lang="de-DE" altLang="de-DE" smtClean="0"/>
              <a:pPr/>
              <a:t>24</a:t>
            </a:fld>
            <a:endParaRPr lang="de-DE" altLang="de-DE" smtClean="0"/>
          </a:p>
        </p:txBody>
      </p:sp>
    </p:spTree>
    <p:extLst>
      <p:ext uri="{BB962C8B-B14F-4D97-AF65-F5344CB8AC3E}">
        <p14:creationId xmlns:p14="http://schemas.microsoft.com/office/powerpoint/2010/main" val="3951640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dirty="0" smtClean="0"/>
              <a:t>Für unser Beispiel ergeben sich drei potentielle </a:t>
            </a:r>
            <a:r>
              <a:rPr lang="de-DE" b="1" dirty="0" smtClean="0"/>
              <a:t>Bediendefizite</a:t>
            </a:r>
            <a:r>
              <a:rPr lang="de-DE" dirty="0" smtClean="0"/>
              <a:t>, die durch die gelb bewerteten Handlungsschritte (Wertebereich 1,6-2,3) identifiziert werden. </a:t>
            </a:r>
          </a:p>
          <a:p>
            <a:pPr>
              <a:defRPr/>
            </a:pPr>
            <a:r>
              <a:rPr lang="de-DE" dirty="0" smtClean="0"/>
              <a:t>Folgende Handlungen weisen Bediendefizite auf: </a:t>
            </a:r>
          </a:p>
          <a:p>
            <a:pPr marL="166498" indent="-166498">
              <a:spcBef>
                <a:spcPts val="605"/>
              </a:spcBef>
              <a:buFontTx/>
              <a:buChar char="-"/>
              <a:defRPr/>
            </a:pPr>
            <a:r>
              <a:rPr lang="de-DE" dirty="0" smtClean="0"/>
              <a:t>Tropfensensor anhängen. </a:t>
            </a:r>
            <a:r>
              <a:rPr lang="de-DE" u="sng" dirty="0" smtClean="0"/>
              <a:t>Defizit</a:t>
            </a:r>
            <a:r>
              <a:rPr lang="de-DE" dirty="0" smtClean="0"/>
              <a:t>: Der Sensor muss von der Oberseite der Infusionspumpe gelöst und auf das Infusionsbesteck gesteckt werden. Dazu müssen die Probanden die Bedienoberfläche auf der Vorderseite verlassen. Dies wird nicht von allen Probanden erkannt. </a:t>
            </a:r>
            <a:r>
              <a:rPr lang="de-DE" u="sng" dirty="0" smtClean="0"/>
              <a:t>Optimierung</a:t>
            </a:r>
            <a:r>
              <a:rPr lang="de-DE" dirty="0" smtClean="0"/>
              <a:t>: Die Infusionspumpe weist durch eine Klartextangabe auf das Anhängen des Tropfensensors hin. </a:t>
            </a:r>
          </a:p>
          <a:p>
            <a:pPr marL="166498" indent="-166498">
              <a:spcBef>
                <a:spcPts val="605"/>
              </a:spcBef>
              <a:buFontTx/>
              <a:buChar char="-"/>
              <a:defRPr/>
            </a:pPr>
            <a:r>
              <a:rPr lang="de-DE" dirty="0" smtClean="0"/>
              <a:t>Öffnen der Pumpe. </a:t>
            </a:r>
            <a:r>
              <a:rPr lang="de-DE" u="sng" dirty="0" smtClean="0"/>
              <a:t>Defizit: </a:t>
            </a:r>
            <a:r>
              <a:rPr lang="de-DE" dirty="0" smtClean="0"/>
              <a:t>Der Verriegelungsmechanismus erfordert zum Schutz gegen unbeabsichtigtes Öffnen das gleichzeitige Ziehen und Drehen des Öffnungsriegels. </a:t>
            </a:r>
            <a:r>
              <a:rPr lang="de-DE" u="sng" dirty="0" smtClean="0"/>
              <a:t>Optimierung</a:t>
            </a:r>
            <a:r>
              <a:rPr lang="de-DE" dirty="0" smtClean="0"/>
              <a:t>: Keine. Da es sich um einen Schutz gegen unbeabsichtigtes Öffnen handelt soll diese Funktion so beibehalten werden. Es wird empfohlen darauf in der Einweisung einzugehen.</a:t>
            </a:r>
          </a:p>
          <a:p>
            <a:pPr marL="166498" indent="-166498">
              <a:spcBef>
                <a:spcPts val="605"/>
              </a:spcBef>
              <a:buFontTx/>
              <a:buChar char="-"/>
              <a:defRPr/>
            </a:pPr>
            <a:r>
              <a:rPr lang="de-DE" dirty="0" smtClean="0"/>
              <a:t>Einlegen des Förderschlauches. </a:t>
            </a:r>
            <a:r>
              <a:rPr lang="de-DE" u="sng" dirty="0" smtClean="0"/>
              <a:t>Defizit</a:t>
            </a:r>
            <a:r>
              <a:rPr lang="de-DE" dirty="0" smtClean="0"/>
              <a:t>: Das Einlegen des Förderschlauches bereitet des Probanden Probleme, da sie nicht wissen wo der Schlauch eingehakt werden muss. </a:t>
            </a:r>
            <a:r>
              <a:rPr lang="de-DE" u="sng" dirty="0" smtClean="0"/>
              <a:t>Optimierung</a:t>
            </a:r>
            <a:r>
              <a:rPr lang="de-DE" dirty="0" smtClean="0"/>
              <a:t>: Die Funktionselemente zum Einhaken an der Infusionspumpe und dem Förderschlauch (Infusionsbesteck) sollten farblich markiert werden, um deren Lage im bzw. am Gerät besser zu verdeutlichen. </a:t>
            </a:r>
            <a:endParaRPr lang="en-US" dirty="0" smtClean="0"/>
          </a:p>
          <a:p>
            <a:pPr>
              <a:defRPr/>
            </a:pPr>
            <a:endParaRPr lang="de-DE" dirty="0"/>
          </a:p>
        </p:txBody>
      </p:sp>
      <p:sp>
        <p:nvSpPr>
          <p:cNvPr id="55300"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18B12D2F-D4F3-4688-B9E0-7131D4F068C7}" type="slidenum">
              <a:rPr lang="de-DE" altLang="de-DE" smtClean="0"/>
              <a:pPr/>
              <a:t>25</a:t>
            </a:fld>
            <a:endParaRPr lang="de-DE" altLang="de-DE" smtClean="0"/>
          </a:p>
        </p:txBody>
      </p:sp>
    </p:spTree>
    <p:extLst>
      <p:ext uri="{BB962C8B-B14F-4D97-AF65-F5344CB8AC3E}">
        <p14:creationId xmlns:p14="http://schemas.microsoft.com/office/powerpoint/2010/main" val="4047568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661E1FE-DE4A-49B8-B89A-0E51F1F17597}" type="slidenum">
              <a:rPr lang="de-DE" altLang="de-DE" smtClean="0"/>
              <a:pPr>
                <a:defRPr/>
              </a:pPr>
              <a:t>26</a:t>
            </a:fld>
            <a:endParaRPr lang="de-DE" altLang="de-DE"/>
          </a:p>
        </p:txBody>
      </p:sp>
    </p:spTree>
    <p:extLst>
      <p:ext uri="{BB962C8B-B14F-4D97-AF65-F5344CB8AC3E}">
        <p14:creationId xmlns:p14="http://schemas.microsoft.com/office/powerpoint/2010/main" val="3287265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661E1FE-DE4A-49B8-B89A-0E51F1F17597}" type="slidenum">
              <a:rPr lang="de-DE" altLang="de-DE" smtClean="0"/>
              <a:pPr>
                <a:defRPr/>
              </a:pPr>
              <a:t>27</a:t>
            </a:fld>
            <a:endParaRPr lang="de-DE" altLang="de-DE"/>
          </a:p>
        </p:txBody>
      </p:sp>
    </p:spTree>
    <p:extLst>
      <p:ext uri="{BB962C8B-B14F-4D97-AF65-F5344CB8AC3E}">
        <p14:creationId xmlns:p14="http://schemas.microsoft.com/office/powerpoint/2010/main" val="95984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661E1FE-DE4A-49B8-B89A-0E51F1F17597}" type="slidenum">
              <a:rPr lang="de-DE" altLang="de-DE" smtClean="0"/>
              <a:pPr>
                <a:defRPr/>
              </a:pPr>
              <a:t>28</a:t>
            </a:fld>
            <a:endParaRPr lang="de-DE" altLang="de-DE"/>
          </a:p>
        </p:txBody>
      </p:sp>
    </p:spTree>
    <p:extLst>
      <p:ext uri="{BB962C8B-B14F-4D97-AF65-F5344CB8AC3E}">
        <p14:creationId xmlns:p14="http://schemas.microsoft.com/office/powerpoint/2010/main" val="381164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dirty="0" smtClean="0"/>
              <a:t>Der Begriff </a:t>
            </a:r>
            <a:r>
              <a:rPr lang="de-DE" b="1" dirty="0" smtClean="0"/>
              <a:t>Medizinprodukt</a:t>
            </a:r>
            <a:r>
              <a:rPr lang="de-DE" dirty="0" smtClean="0"/>
              <a:t> wird im §3 des Medizinproduktegesetzes (MPG) definiert. Die vollständige Definition lautet: </a:t>
            </a:r>
          </a:p>
          <a:p>
            <a:pPr>
              <a:defRPr/>
            </a:pPr>
            <a:endParaRPr lang="de-DE" dirty="0" smtClean="0"/>
          </a:p>
          <a:p>
            <a:pPr>
              <a:defRPr/>
            </a:pPr>
            <a:r>
              <a:rPr lang="de-DE" dirty="0" smtClean="0"/>
              <a:t>„Medizinprodukte sind alle einzeln oder miteinander verbunden verwendeten Instrumente, Apparate, Vorrichtungen, Software, Stoffe und Zubereitungen aus Stoffen oder andere Gegenstände einschließlich der vom Hersteller speziell zur Anwendung für diagnostische oder therapeutische Zwecke bestimmten und für ein einwandfreies Funktionieren des Medizinproduktes eingesetzten Software, die vom Hersteller zur Anwendung für Menschen mittels ihrer Funktionen zum Zwecke</a:t>
            </a:r>
          </a:p>
          <a:p>
            <a:pPr marL="221997" indent="-221997">
              <a:buFont typeface="+mj-lt"/>
              <a:buAutoNum type="arabicPeriod"/>
              <a:defRPr/>
            </a:pPr>
            <a:r>
              <a:rPr lang="de-DE" dirty="0" smtClean="0"/>
              <a:t>der Erkennung, Verhütung, Überwachung, Behandlung oder Linderung von Krankheiten,</a:t>
            </a:r>
          </a:p>
          <a:p>
            <a:pPr marL="221997" indent="-221997">
              <a:buFont typeface="+mj-lt"/>
              <a:buAutoNum type="arabicPeriod"/>
              <a:defRPr/>
            </a:pPr>
            <a:r>
              <a:rPr lang="de-DE" dirty="0" smtClean="0"/>
              <a:t>der Erkennung, Überwachung, Behandlung, Linderung oder Kompensierung von Verletzungen oder Behinderungen,</a:t>
            </a:r>
          </a:p>
          <a:p>
            <a:pPr marL="221997" indent="-221997">
              <a:buFont typeface="+mj-lt"/>
              <a:buAutoNum type="arabicPeriod"/>
              <a:defRPr/>
            </a:pPr>
            <a:r>
              <a:rPr lang="de-DE" dirty="0" smtClean="0"/>
              <a:t>der Untersuchung, der Ersetzung oder der Veränderung des anatomischen Aufbaus oder eines physiologischen Vorgangs oder</a:t>
            </a:r>
          </a:p>
          <a:p>
            <a:pPr marL="221997" indent="-221997">
              <a:buFont typeface="+mj-lt"/>
              <a:buAutoNum type="arabicPeriod"/>
              <a:defRPr/>
            </a:pPr>
            <a:r>
              <a:rPr lang="de-DE" dirty="0" smtClean="0"/>
              <a:t>der Empfängnisregelung</a:t>
            </a:r>
          </a:p>
          <a:p>
            <a:pPr>
              <a:defRPr/>
            </a:pPr>
            <a:r>
              <a:rPr lang="de-DE" dirty="0" smtClean="0"/>
              <a:t>zu dienen bestimmt sind und deren bestimmungsgemäße Hauptwirkung im oder am menschlichen Körper weder durch pharmakologisch oder immunologisch wirkende Mittel noch durch Metabolismus erreicht wird, deren Wirkungsweise aber durch solche Mittel unterstützt werden kann.“</a:t>
            </a:r>
          </a:p>
          <a:p>
            <a:pPr>
              <a:defRPr/>
            </a:pPr>
            <a:endParaRPr lang="de-DE" dirty="0" smtClean="0"/>
          </a:p>
          <a:p>
            <a:pPr>
              <a:defRPr/>
            </a:pPr>
            <a:r>
              <a:rPr lang="de-DE" dirty="0" smtClean="0"/>
              <a:t>Zusätzlich gelten In-Vitro-Diagnostika (z.B. Produkte in medizinischen Laboren) als Medizinprodukte. </a:t>
            </a:r>
          </a:p>
          <a:p>
            <a:pPr>
              <a:defRPr/>
            </a:pPr>
            <a:endParaRPr lang="de-DE" dirty="0" smtClean="0"/>
          </a:p>
          <a:p>
            <a:pPr>
              <a:defRPr/>
            </a:pPr>
            <a:r>
              <a:rPr lang="de-DE" dirty="0" smtClean="0"/>
              <a:t>Vereinfachend kann man davon ausgehen, dass alle Produkte, die von einem Hersteller zur </a:t>
            </a:r>
            <a:r>
              <a:rPr lang="de-DE" b="1" dirty="0" smtClean="0"/>
              <a:t>Therapie, Diagnose </a:t>
            </a:r>
            <a:r>
              <a:rPr lang="de-DE" dirty="0" smtClean="0"/>
              <a:t>oder </a:t>
            </a:r>
            <a:r>
              <a:rPr lang="de-DE" b="1" dirty="0" smtClean="0"/>
              <a:t>Überwachung</a:t>
            </a:r>
            <a:r>
              <a:rPr lang="de-DE" dirty="0" smtClean="0"/>
              <a:t> </a:t>
            </a:r>
            <a:r>
              <a:rPr lang="de-DE" b="1" dirty="0" smtClean="0"/>
              <a:t>am Menschen </a:t>
            </a:r>
            <a:r>
              <a:rPr lang="de-DE" dirty="0" smtClean="0"/>
              <a:t>entwickelt wurden, Medizinprodukte sind. Eine weitere Besonderheit von Medizinprodukten ist, dass diese – anders als z.B. Arzneimittel – meist physikalisch auf den Patienten einwirken.</a:t>
            </a:r>
          </a:p>
          <a:p>
            <a:pPr>
              <a:defRPr/>
            </a:pPr>
            <a:endParaRPr lang="de-DE" dirty="0" smtClean="0"/>
          </a:p>
          <a:p>
            <a:pPr>
              <a:defRPr/>
            </a:pPr>
            <a:r>
              <a:rPr lang="de-DE" dirty="0" smtClean="0"/>
              <a:t>Wichtig ist: Ob ein Produkt ein Medizinprodukt im Sinne des MPG ist, entscheidet der Hersteller. </a:t>
            </a:r>
          </a:p>
          <a:p>
            <a:pPr>
              <a:defRPr/>
            </a:pPr>
            <a:endParaRPr lang="de-DE" dirty="0"/>
          </a:p>
        </p:txBody>
      </p:sp>
      <p:sp>
        <p:nvSpPr>
          <p:cNvPr id="10244"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617C5D3E-6CCF-45EF-A85F-D52B2A89EA0A}" type="slidenum">
              <a:rPr lang="de-DE" altLang="de-DE" smtClean="0"/>
              <a:pPr/>
              <a:t>3</a:t>
            </a:fld>
            <a:endParaRPr lang="de-DE" altLang="de-DE" smtClean="0"/>
          </a:p>
        </p:txBody>
      </p:sp>
    </p:spTree>
    <p:extLst>
      <p:ext uri="{BB962C8B-B14F-4D97-AF65-F5344CB8AC3E}">
        <p14:creationId xmlns:p14="http://schemas.microsoft.com/office/powerpoint/2010/main" val="345635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a:ln/>
        </p:spPr>
      </p:sp>
      <p:sp>
        <p:nvSpPr>
          <p:cNvPr id="12291" name="Notizenplatzhalter 2"/>
          <p:cNvSpPr>
            <a:spLocks noGrp="1"/>
          </p:cNvSpPr>
          <p:nvPr>
            <p:ph type="body" idx="1"/>
          </p:nvPr>
        </p:nvSpPr>
        <p:spPr>
          <a:noFill/>
        </p:spPr>
        <p:txBody>
          <a:bodyPr/>
          <a:lstStyle/>
          <a:p>
            <a:pPr defTabSz="887935"/>
            <a:r>
              <a:rPr lang="de-DE" altLang="de-DE" b="1" dirty="0" smtClean="0">
                <a:latin typeface="Arial" panose="020B0604020202020204" pitchFamily="34" charset="0"/>
                <a:cs typeface="Arial" panose="020B0604020202020204" pitchFamily="34" charset="0"/>
              </a:rPr>
              <a:t>Ergonomie</a:t>
            </a:r>
            <a:r>
              <a:rPr lang="de-DE" altLang="de-DE" dirty="0" smtClean="0">
                <a:latin typeface="Arial" panose="020B0604020202020204" pitchFamily="34" charset="0"/>
                <a:cs typeface="Arial" panose="020B0604020202020204" pitchFamily="34" charset="0"/>
              </a:rPr>
              <a:t> beschäftigt sich mit der </a:t>
            </a:r>
            <a:r>
              <a:rPr lang="de-DE" altLang="de-DE" b="1" dirty="0" smtClean="0">
                <a:latin typeface="Arial" panose="020B0604020202020204" pitchFamily="34" charset="0"/>
                <a:cs typeface="Arial" panose="020B0604020202020204" pitchFamily="34" charset="0"/>
              </a:rPr>
              <a:t>Anpassung</a:t>
            </a:r>
            <a:r>
              <a:rPr lang="de-DE" altLang="de-DE" dirty="0" smtClean="0">
                <a:latin typeface="Arial" panose="020B0604020202020204" pitchFamily="34" charset="0"/>
                <a:cs typeface="Arial" panose="020B0604020202020204" pitchFamily="34" charset="0"/>
              </a:rPr>
              <a:t> von Dingen oder Tätigkeiten </a:t>
            </a:r>
            <a:r>
              <a:rPr lang="de-DE" altLang="de-DE" b="1" dirty="0" smtClean="0">
                <a:latin typeface="Arial" panose="020B0604020202020204" pitchFamily="34" charset="0"/>
                <a:cs typeface="Arial" panose="020B0604020202020204" pitchFamily="34" charset="0"/>
              </a:rPr>
              <a:t>an die Fähigkeiten des Menschen</a:t>
            </a:r>
            <a:r>
              <a:rPr lang="de-DE" altLang="de-DE" dirty="0" smtClean="0">
                <a:latin typeface="Arial" panose="020B0604020202020204" pitchFamily="34" charset="0"/>
                <a:cs typeface="Arial" panose="020B0604020202020204" pitchFamily="34" charset="0"/>
              </a:rPr>
              <a:t>. Gleichermaßen untersucht Ergonomie, wie sich der Mensch an die ihn umgebenden Dinge oder Tätigkeiten anpasst. Eine weiterführende Erläuterung zum Begriff Ergonomie findet sich im Lehrmodul 0 „Kurzvorstellung Ergonomie“.</a:t>
            </a:r>
          </a:p>
          <a:p>
            <a:pPr defTabSz="887935"/>
            <a:endParaRPr lang="de-DE" altLang="de-DE" dirty="0" smtClean="0">
              <a:latin typeface="Arial" panose="020B0604020202020204" pitchFamily="34" charset="0"/>
              <a:cs typeface="Arial" panose="020B0604020202020204" pitchFamily="34" charset="0"/>
            </a:endParaRPr>
          </a:p>
          <a:p>
            <a:pPr defTabSz="887935"/>
            <a:r>
              <a:rPr lang="de-DE" altLang="de-DE" dirty="0" smtClean="0">
                <a:latin typeface="Arial" panose="020B0604020202020204" pitchFamily="34" charset="0"/>
                <a:cs typeface="Arial" panose="020B0604020202020204" pitchFamily="34" charset="0"/>
              </a:rPr>
              <a:t>Die </a:t>
            </a:r>
            <a:r>
              <a:rPr lang="de-DE" altLang="de-DE" b="1" dirty="0" smtClean="0">
                <a:latin typeface="Arial" panose="020B0604020202020204" pitchFamily="34" charset="0"/>
                <a:cs typeface="Arial" panose="020B0604020202020204" pitchFamily="34" charset="0"/>
              </a:rPr>
              <a:t>Gebrauchstauglichkeit</a:t>
            </a:r>
            <a:r>
              <a:rPr lang="de-DE" altLang="de-DE" dirty="0" smtClean="0">
                <a:latin typeface="Arial" panose="020B0604020202020204" pitchFamily="34" charset="0"/>
                <a:cs typeface="Arial" panose="020B0604020202020204" pitchFamily="34" charset="0"/>
              </a:rPr>
              <a:t> beschreibt </a:t>
            </a:r>
            <a:r>
              <a:rPr lang="de-DE" altLang="de-DE" b="1" dirty="0" smtClean="0">
                <a:latin typeface="Arial" panose="020B0604020202020204" pitchFamily="34" charset="0"/>
                <a:cs typeface="Arial" panose="020B0604020202020204" pitchFamily="34" charset="0"/>
              </a:rPr>
              <a:t>die Eignung </a:t>
            </a:r>
            <a:r>
              <a:rPr lang="de-DE" altLang="de-DE" dirty="0" smtClean="0">
                <a:latin typeface="Arial" panose="020B0604020202020204" pitchFamily="34" charset="0"/>
                <a:cs typeface="Arial" panose="020B0604020202020204" pitchFamily="34" charset="0"/>
              </a:rPr>
              <a:t>eines Produktes für den, vom Hersteller vorgesehenen </a:t>
            </a:r>
            <a:r>
              <a:rPr lang="de-DE" altLang="de-DE" b="1" dirty="0" smtClean="0">
                <a:latin typeface="Arial" panose="020B0604020202020204" pitchFamily="34" charset="0"/>
                <a:cs typeface="Arial" panose="020B0604020202020204" pitchFamily="34" charset="0"/>
              </a:rPr>
              <a:t>Verwendungszweck</a:t>
            </a:r>
            <a:r>
              <a:rPr lang="de-DE" altLang="de-DE" dirty="0" smtClean="0">
                <a:latin typeface="Arial" panose="020B0604020202020204" pitchFamily="34" charset="0"/>
                <a:cs typeface="Arial" panose="020B0604020202020204" pitchFamily="34" charset="0"/>
              </a:rPr>
              <a:t> (alt. Zweckbestimmung). Sie gibt an, wie gut das Medizinprodukt seine eigentliche Aufgabe erfüllt und wird durch </a:t>
            </a:r>
            <a:r>
              <a:rPr lang="de-DE" altLang="de-DE" b="1" dirty="0" smtClean="0">
                <a:latin typeface="Arial" panose="020B0604020202020204" pitchFamily="34" charset="0"/>
                <a:cs typeface="Arial" panose="020B0604020202020204" pitchFamily="34" charset="0"/>
              </a:rPr>
              <a:t>objektive</a:t>
            </a:r>
            <a:r>
              <a:rPr lang="de-DE" altLang="de-DE" dirty="0" smtClean="0">
                <a:latin typeface="Arial" panose="020B0604020202020204" pitchFamily="34" charset="0"/>
                <a:cs typeface="Arial" panose="020B0604020202020204" pitchFamily="34" charset="0"/>
              </a:rPr>
              <a:t> und </a:t>
            </a:r>
            <a:r>
              <a:rPr lang="de-DE" altLang="de-DE" b="1" dirty="0" smtClean="0">
                <a:latin typeface="Arial" panose="020B0604020202020204" pitchFamily="34" charset="0"/>
                <a:cs typeface="Arial" panose="020B0604020202020204" pitchFamily="34" charset="0"/>
              </a:rPr>
              <a:t>subjektive</a:t>
            </a:r>
            <a:r>
              <a:rPr lang="de-DE" altLang="de-DE" dirty="0" smtClean="0">
                <a:latin typeface="Arial" panose="020B0604020202020204" pitchFamily="34" charset="0"/>
                <a:cs typeface="Arial" panose="020B0604020202020204" pitchFamily="34" charset="0"/>
              </a:rPr>
              <a:t> </a:t>
            </a:r>
            <a:r>
              <a:rPr lang="de-DE" altLang="de-DE" b="1" dirty="0" smtClean="0">
                <a:latin typeface="Arial" panose="020B0604020202020204" pitchFamily="34" charset="0"/>
                <a:cs typeface="Arial" panose="020B0604020202020204" pitchFamily="34" charset="0"/>
              </a:rPr>
              <a:t>Eigenschaften</a:t>
            </a:r>
            <a:r>
              <a:rPr lang="de-DE" altLang="de-DE" dirty="0" smtClean="0">
                <a:latin typeface="Arial" panose="020B0604020202020204" pitchFamily="34" charset="0"/>
                <a:cs typeface="Arial" panose="020B0604020202020204" pitchFamily="34" charset="0"/>
              </a:rPr>
              <a:t> bestimmt. </a:t>
            </a:r>
          </a:p>
          <a:p>
            <a:pPr defTabSz="887935"/>
            <a:endParaRPr lang="de-DE" altLang="de-DE" dirty="0" smtClean="0">
              <a:latin typeface="Arial" panose="020B0604020202020204" pitchFamily="34" charset="0"/>
              <a:cs typeface="Arial" panose="020B0604020202020204" pitchFamily="34" charset="0"/>
            </a:endParaRPr>
          </a:p>
          <a:p>
            <a:pPr defTabSz="887935"/>
            <a:r>
              <a:rPr lang="de-DE" altLang="de-DE" dirty="0" smtClean="0">
                <a:latin typeface="Arial" panose="020B0604020202020204" pitchFamily="34" charset="0"/>
                <a:cs typeface="Arial" panose="020B0604020202020204" pitchFamily="34" charset="0"/>
              </a:rPr>
              <a:t>Die </a:t>
            </a:r>
            <a:r>
              <a:rPr lang="de-DE" altLang="de-DE" b="1" dirty="0" smtClean="0">
                <a:latin typeface="Arial" panose="020B0604020202020204" pitchFamily="34" charset="0"/>
                <a:cs typeface="Arial" panose="020B0604020202020204" pitchFamily="34" charset="0"/>
              </a:rPr>
              <a:t>objektiven</a:t>
            </a:r>
            <a:r>
              <a:rPr lang="de-DE" altLang="de-DE" dirty="0" smtClean="0">
                <a:latin typeface="Arial" panose="020B0604020202020204" pitchFamily="34" charset="0"/>
                <a:cs typeface="Arial" panose="020B0604020202020204" pitchFamily="34" charset="0"/>
              </a:rPr>
              <a:t> Eigenschaften können dem Produkt zugewiesen werden und äußern sich in seiner </a:t>
            </a:r>
            <a:r>
              <a:rPr lang="de-DE" altLang="de-DE" b="1" dirty="0" smtClean="0">
                <a:latin typeface="Arial" panose="020B0604020202020204" pitchFamily="34" charset="0"/>
                <a:cs typeface="Arial" panose="020B0604020202020204" pitchFamily="34" charset="0"/>
              </a:rPr>
              <a:t>Funktionalität</a:t>
            </a:r>
            <a:r>
              <a:rPr lang="de-DE" altLang="de-DE" dirty="0" smtClean="0">
                <a:latin typeface="Arial" panose="020B0604020202020204" pitchFamily="34" charset="0"/>
                <a:cs typeface="Arial" panose="020B0604020202020204" pitchFamily="34" charset="0"/>
              </a:rPr>
              <a:t>. Diese repräsentiert die Summe und die Qualität aller technischen Funktionen, die vom Medizinprodukt zur Anwendung zur Verfügung gestellt werden.</a:t>
            </a:r>
          </a:p>
          <a:p>
            <a:pPr defTabSz="887935"/>
            <a:endParaRPr lang="de-DE" altLang="de-DE" dirty="0" smtClean="0">
              <a:latin typeface="Arial" panose="020B0604020202020204" pitchFamily="34" charset="0"/>
              <a:cs typeface="Arial" panose="020B0604020202020204" pitchFamily="34" charset="0"/>
            </a:endParaRPr>
          </a:p>
          <a:p>
            <a:pPr defTabSz="887935"/>
            <a:r>
              <a:rPr lang="de-DE" altLang="de-DE" dirty="0" smtClean="0">
                <a:latin typeface="Arial" panose="020B0604020202020204" pitchFamily="34" charset="0"/>
                <a:cs typeface="Arial" panose="020B0604020202020204" pitchFamily="34" charset="0"/>
              </a:rPr>
              <a:t>Die </a:t>
            </a:r>
            <a:r>
              <a:rPr lang="de-DE" altLang="de-DE" b="1" dirty="0" smtClean="0">
                <a:latin typeface="Arial" panose="020B0604020202020204" pitchFamily="34" charset="0"/>
                <a:cs typeface="Arial" panose="020B0604020202020204" pitchFamily="34" charset="0"/>
              </a:rPr>
              <a:t>subjektiven</a:t>
            </a:r>
            <a:r>
              <a:rPr lang="de-DE" altLang="de-DE" dirty="0" smtClean="0">
                <a:latin typeface="Arial" panose="020B0604020202020204" pitchFamily="34" charset="0"/>
                <a:cs typeface="Arial" panose="020B0604020202020204" pitchFamily="34" charset="0"/>
              </a:rPr>
              <a:t> Eigenschaften werden als </a:t>
            </a:r>
            <a:r>
              <a:rPr lang="de-DE" altLang="de-DE" b="1" dirty="0" smtClean="0">
                <a:latin typeface="Arial" panose="020B0604020202020204" pitchFamily="34" charset="0"/>
                <a:cs typeface="Arial" panose="020B0604020202020204" pitchFamily="34" charset="0"/>
              </a:rPr>
              <a:t>Bedienbarkeit</a:t>
            </a:r>
            <a:r>
              <a:rPr lang="de-DE" altLang="de-DE" dirty="0" smtClean="0">
                <a:latin typeface="Arial" panose="020B0604020202020204" pitchFamily="34" charset="0"/>
                <a:cs typeface="Arial" panose="020B0604020202020204" pitchFamily="34" charset="0"/>
              </a:rPr>
              <a:t> (synonym Benutzbarkeit) oder (englisch) als </a:t>
            </a:r>
            <a:r>
              <a:rPr lang="de-DE" altLang="de-DE" b="1" dirty="0" smtClean="0">
                <a:latin typeface="Arial" panose="020B0604020202020204" pitchFamily="34" charset="0"/>
                <a:cs typeface="Arial" panose="020B0604020202020204" pitchFamily="34" charset="0"/>
              </a:rPr>
              <a:t>Usability</a:t>
            </a:r>
            <a:r>
              <a:rPr lang="de-DE" altLang="de-DE" dirty="0" smtClean="0">
                <a:latin typeface="Arial" panose="020B0604020202020204" pitchFamily="34" charset="0"/>
                <a:cs typeface="Arial" panose="020B0604020202020204" pitchFamily="34" charset="0"/>
              </a:rPr>
              <a:t> bezeichnet. Sie gibt an, wie gut ein Anwender über die Funktionalität des Produktes verfügen kann (d.h. zum Beispiel, wie gut oder schlecht eine Funktion des Produktes während einer Anwendung durch den Anwender eingesetzt werden kann). </a:t>
            </a:r>
          </a:p>
        </p:txBody>
      </p:sp>
      <p:sp>
        <p:nvSpPr>
          <p:cNvPr id="12292"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E6C956C3-8D04-4D30-BF1D-6ECE4D4D0113}" type="slidenum">
              <a:rPr lang="de-DE" altLang="de-DE" smtClean="0"/>
              <a:pPr/>
              <a:t>4</a:t>
            </a:fld>
            <a:endParaRPr lang="de-DE" altLang="de-DE" smtClean="0"/>
          </a:p>
        </p:txBody>
      </p:sp>
    </p:spTree>
    <p:extLst>
      <p:ext uri="{BB962C8B-B14F-4D97-AF65-F5344CB8AC3E}">
        <p14:creationId xmlns:p14="http://schemas.microsoft.com/office/powerpoint/2010/main" val="1122469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p:spPr>
        <p:txBody>
          <a:bodyPr/>
          <a:lstStyle/>
          <a:p>
            <a:pPr defTabSz="887935"/>
            <a:r>
              <a:rPr lang="de-DE" altLang="de-DE" dirty="0" smtClean="0">
                <a:latin typeface="Arial" panose="020B0604020202020204" pitchFamily="34" charset="0"/>
                <a:cs typeface="Arial" panose="020B0604020202020204" pitchFamily="34" charset="0"/>
              </a:rPr>
              <a:t>Durch die Funktionalität ergibt sich der therapeutische Nutzen eines Medizinproduktes, der im Rahmen der Konformitätsbewertung vom Hersteller umfassend nachgewiesen werden muss. Die Bedienbarkeit/Usability hat einen großen Einfluss auf die Sicherheit und Verlässlichkeit der Anwendung und damit auf die Patientensicherheit. Je einfacher und leichter ein Medizinprodukt zu bedienen ist, umso geringer ist die Gefahr, dass bei dessen Einsatz ein Anwendungsfehler auftritt. </a:t>
            </a:r>
          </a:p>
          <a:p>
            <a:pPr defTabSz="887935"/>
            <a:endParaRPr lang="de-DE" altLang="de-DE" dirty="0" smtClean="0">
              <a:latin typeface="Arial" panose="020B0604020202020204" pitchFamily="34" charset="0"/>
              <a:cs typeface="Arial" panose="020B0604020202020204" pitchFamily="34" charset="0"/>
            </a:endParaRPr>
          </a:p>
          <a:p>
            <a:pPr defTabSz="887935"/>
            <a:r>
              <a:rPr lang="de-DE" altLang="de-DE" dirty="0" smtClean="0">
                <a:latin typeface="Arial" panose="020B0604020202020204" pitchFamily="34" charset="0"/>
                <a:cs typeface="Arial" panose="020B0604020202020204" pitchFamily="34" charset="0"/>
              </a:rPr>
              <a:t>Dadurch ist zu erkennen, dass beide Einflussgrößen eine wichtige Bedeutung für die </a:t>
            </a:r>
            <a:r>
              <a:rPr lang="de-DE" altLang="de-DE" b="1" dirty="0" smtClean="0">
                <a:latin typeface="Arial" panose="020B0604020202020204" pitchFamily="34" charset="0"/>
                <a:cs typeface="Arial" panose="020B0604020202020204" pitchFamily="34" charset="0"/>
              </a:rPr>
              <a:t>Gebrauchstauglichkeit</a:t>
            </a:r>
            <a:r>
              <a:rPr lang="de-DE" altLang="de-DE" dirty="0" smtClean="0">
                <a:latin typeface="Arial" panose="020B0604020202020204" pitchFamily="34" charset="0"/>
                <a:cs typeface="Arial" panose="020B0604020202020204" pitchFamily="34" charset="0"/>
              </a:rPr>
              <a:t> eines Medizinproduktes haben. Sie sollten daher immer in einem möglichst </a:t>
            </a:r>
            <a:r>
              <a:rPr lang="de-DE" altLang="de-DE" b="1" dirty="0" smtClean="0">
                <a:latin typeface="Arial" panose="020B0604020202020204" pitchFamily="34" charset="0"/>
                <a:cs typeface="Arial" panose="020B0604020202020204" pitchFamily="34" charset="0"/>
              </a:rPr>
              <a:t>ausgewogenen Maß </a:t>
            </a:r>
            <a:r>
              <a:rPr lang="de-DE" altLang="de-DE" dirty="0" smtClean="0">
                <a:latin typeface="Arial" panose="020B0604020202020204" pitchFamily="34" charset="0"/>
                <a:cs typeface="Arial" panose="020B0604020202020204" pitchFamily="34" charset="0"/>
              </a:rPr>
              <a:t>vorhanden sein. Anders ausgedrückt bedeutet dies, dass ein Medizinprodukt, das schlecht zu bedienen ist, auch keine gute Gebrauchstauglichkeit besitzt.</a:t>
            </a:r>
          </a:p>
          <a:p>
            <a:pPr defTabSz="887935"/>
            <a:endParaRPr lang="de-DE" altLang="de-DE" dirty="0" smtClean="0">
              <a:latin typeface="Arial" panose="020B0604020202020204" pitchFamily="34" charset="0"/>
              <a:cs typeface="Arial" panose="020B0604020202020204" pitchFamily="34" charset="0"/>
            </a:endParaRPr>
          </a:p>
          <a:p>
            <a:pPr defTabSz="887935"/>
            <a:r>
              <a:rPr lang="de-DE" altLang="de-DE" dirty="0" smtClean="0">
                <a:latin typeface="Arial" panose="020B0604020202020204" pitchFamily="34" charset="0"/>
                <a:cs typeface="Arial" panose="020B0604020202020204" pitchFamily="34" charset="0"/>
              </a:rPr>
              <a:t>Die </a:t>
            </a:r>
            <a:r>
              <a:rPr lang="de-DE" altLang="de-DE" b="1" dirty="0" smtClean="0">
                <a:latin typeface="Arial" panose="020B0604020202020204" pitchFamily="34" charset="0"/>
                <a:cs typeface="Arial" panose="020B0604020202020204" pitchFamily="34" charset="0"/>
              </a:rPr>
              <a:t>Bedienbarkeit/Usability</a:t>
            </a:r>
            <a:r>
              <a:rPr lang="de-DE" altLang="de-DE" dirty="0" smtClean="0">
                <a:latin typeface="Arial" panose="020B0604020202020204" pitchFamily="34" charset="0"/>
                <a:cs typeface="Arial" panose="020B0604020202020204" pitchFamily="34" charset="0"/>
              </a:rPr>
              <a:t> eines Medizinproduktes kann als die </a:t>
            </a:r>
            <a:r>
              <a:rPr lang="de-DE" altLang="de-DE" b="1" dirty="0" smtClean="0">
                <a:latin typeface="Arial" panose="020B0604020202020204" pitchFamily="34" charset="0"/>
                <a:cs typeface="Arial" panose="020B0604020202020204" pitchFamily="34" charset="0"/>
              </a:rPr>
              <a:t>Einfachheit</a:t>
            </a:r>
            <a:r>
              <a:rPr lang="de-DE" altLang="de-DE" dirty="0" smtClean="0">
                <a:latin typeface="Arial" panose="020B0604020202020204" pitchFamily="34" charset="0"/>
                <a:cs typeface="Arial" panose="020B0604020202020204" pitchFamily="34" charset="0"/>
              </a:rPr>
              <a:t>, </a:t>
            </a:r>
            <a:r>
              <a:rPr lang="de-DE" altLang="de-DE" b="1" dirty="0" smtClean="0">
                <a:latin typeface="Arial" panose="020B0604020202020204" pitchFamily="34" charset="0"/>
                <a:cs typeface="Arial" panose="020B0604020202020204" pitchFamily="34" charset="0"/>
              </a:rPr>
              <a:t>Sicherheit</a:t>
            </a:r>
            <a:r>
              <a:rPr lang="de-DE" altLang="de-DE" dirty="0" smtClean="0">
                <a:latin typeface="Arial" panose="020B0604020202020204" pitchFamily="34" charset="0"/>
                <a:cs typeface="Arial" panose="020B0604020202020204" pitchFamily="34" charset="0"/>
              </a:rPr>
              <a:t> und das Maß an </a:t>
            </a:r>
            <a:r>
              <a:rPr lang="de-DE" altLang="de-DE" b="1" dirty="0" smtClean="0">
                <a:latin typeface="Arial" panose="020B0604020202020204" pitchFamily="34" charset="0"/>
                <a:cs typeface="Arial" panose="020B0604020202020204" pitchFamily="34" charset="0"/>
              </a:rPr>
              <a:t>Anwenderzufriedenheit</a:t>
            </a:r>
            <a:r>
              <a:rPr lang="de-DE" altLang="de-DE" dirty="0" smtClean="0">
                <a:latin typeface="Arial" panose="020B0604020202020204" pitchFamily="34" charset="0"/>
                <a:cs typeface="Arial" panose="020B0604020202020204" pitchFamily="34" charset="0"/>
              </a:rPr>
              <a:t> verstanden werden, die sich bei einer Anwendung des Produktes einstellt. </a:t>
            </a:r>
          </a:p>
          <a:p>
            <a:pPr defTabSz="887935"/>
            <a:endParaRPr lang="de-DE" altLang="de-DE" dirty="0" smtClean="0">
              <a:latin typeface="Arial" panose="020B0604020202020204" pitchFamily="34" charset="0"/>
              <a:cs typeface="Arial" panose="020B0604020202020204" pitchFamily="34" charset="0"/>
            </a:endParaRPr>
          </a:p>
          <a:p>
            <a:pPr defTabSz="887935"/>
            <a:r>
              <a:rPr lang="de-DE" altLang="de-DE" dirty="0" smtClean="0">
                <a:latin typeface="Arial" panose="020B0604020202020204" pitchFamily="34" charset="0"/>
                <a:cs typeface="Arial" panose="020B0604020202020204" pitchFamily="34" charset="0"/>
              </a:rPr>
              <a:t>Die Begriffe Ergonomie, Gebrauchstauglichkeit und Bedienbarkeit/Usability</a:t>
            </a:r>
            <a:r>
              <a:rPr lang="de-DE" altLang="de-DE" b="1" dirty="0" smtClean="0">
                <a:latin typeface="Arial" panose="020B0604020202020204" pitchFamily="34" charset="0"/>
                <a:cs typeface="Arial" panose="020B0604020202020204" pitchFamily="34" charset="0"/>
              </a:rPr>
              <a:t> </a:t>
            </a:r>
            <a:r>
              <a:rPr lang="de-DE" altLang="de-DE" dirty="0" smtClean="0">
                <a:latin typeface="Arial" panose="020B0604020202020204" pitchFamily="34" charset="0"/>
                <a:cs typeface="Arial" panose="020B0604020202020204" pitchFamily="34" charset="0"/>
              </a:rPr>
              <a:t>werden in einigen Normen - etwas unpräzise - gleichbedeutend verwendet. Damit wird zum Ausdruck gebracht, dass eine Verbesserung der Bedienbarkeit/Usability immer auch zu einer Verbesserung der Gebrauchstauglichkeit und dadurch immer auch zu einer Verbesserung der Ergonomie führt (was allerdings umgekehrt nicht zwangsläufig eintreten muss). </a:t>
            </a:r>
            <a:endParaRPr lang="en-US" altLang="de-DE" dirty="0" smtClean="0">
              <a:latin typeface="Arial" panose="020B0604020202020204" pitchFamily="34" charset="0"/>
              <a:cs typeface="Arial" panose="020B0604020202020204" pitchFamily="34" charset="0"/>
            </a:endParaRPr>
          </a:p>
          <a:p>
            <a:pPr defTabSz="887935"/>
            <a:endParaRPr lang="de-DE" altLang="de-DE" dirty="0" smtClean="0">
              <a:latin typeface="Arial" panose="020B0604020202020204" pitchFamily="34" charset="0"/>
            </a:endParaRPr>
          </a:p>
        </p:txBody>
      </p:sp>
      <p:sp>
        <p:nvSpPr>
          <p:cNvPr id="14340"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CDF5CD85-C456-40A3-8556-FE823A7CF5C8}" type="slidenum">
              <a:rPr lang="de-DE" altLang="de-DE" smtClean="0"/>
              <a:pPr/>
              <a:t>5</a:t>
            </a:fld>
            <a:endParaRPr lang="de-DE" altLang="de-DE" smtClean="0"/>
          </a:p>
        </p:txBody>
      </p:sp>
    </p:spTree>
    <p:extLst>
      <p:ext uri="{BB962C8B-B14F-4D97-AF65-F5344CB8AC3E}">
        <p14:creationId xmlns:p14="http://schemas.microsoft.com/office/powerpoint/2010/main" val="1794047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p:spPr>
        <p:txBody>
          <a:bodyPr/>
          <a:lstStyle/>
          <a:p>
            <a:r>
              <a:rPr lang="de-DE" altLang="de-DE" dirty="0" smtClean="0">
                <a:latin typeface="Arial" panose="020B0604020202020204" pitchFamily="34" charset="0"/>
              </a:rPr>
              <a:t>Medizinprodukte weisen im Vergleich zu anderen Produkten einige Besonderheiten auf, die im </a:t>
            </a:r>
            <a:r>
              <a:rPr lang="de-DE" altLang="de-DE" b="1" dirty="0" smtClean="0">
                <a:latin typeface="Arial" panose="020B0604020202020204" pitchFamily="34" charset="0"/>
              </a:rPr>
              <a:t>Patient-Anwender-Medizinprodukt-System</a:t>
            </a:r>
            <a:r>
              <a:rPr lang="de-DE" altLang="de-DE" dirty="0" smtClean="0">
                <a:latin typeface="Arial" panose="020B0604020202020204" pitchFamily="34" charset="0"/>
              </a:rPr>
              <a:t> dargestellt werden können. Deutlich wird, dass </a:t>
            </a:r>
            <a:r>
              <a:rPr lang="de-DE" altLang="de-DE" b="1" dirty="0" smtClean="0">
                <a:latin typeface="Arial" panose="020B0604020202020204" pitchFamily="34" charset="0"/>
              </a:rPr>
              <a:t>Medizinprodukte</a:t>
            </a:r>
            <a:r>
              <a:rPr lang="de-DE" altLang="de-DE" dirty="0" smtClean="0">
                <a:latin typeface="Arial" panose="020B0604020202020204" pitchFamily="34" charset="0"/>
              </a:rPr>
              <a:t> immer </a:t>
            </a:r>
            <a:r>
              <a:rPr lang="de-DE" altLang="de-DE" b="1" dirty="0" smtClean="0">
                <a:latin typeface="Arial" panose="020B0604020202020204" pitchFamily="34" charset="0"/>
              </a:rPr>
              <a:t>zwei Schnittstellen zum Menschen haben</a:t>
            </a:r>
            <a:r>
              <a:rPr lang="de-DE" altLang="de-DE" dirty="0" smtClean="0">
                <a:latin typeface="Arial" panose="020B0604020202020204" pitchFamily="34" charset="0"/>
              </a:rPr>
              <a:t>. Eine Schnittstelle zwischen Anwender (z.B. Arzt, Pflegekraft) und Medizinprodukt und eine Schnittstelle zwischen Patient und Medizinprodukt.</a:t>
            </a:r>
          </a:p>
          <a:p>
            <a:endParaRPr lang="de-DE" altLang="de-DE" dirty="0" smtClean="0">
              <a:latin typeface="Arial" panose="020B0604020202020204" pitchFamily="34" charset="0"/>
            </a:endParaRPr>
          </a:p>
          <a:p>
            <a:r>
              <a:rPr lang="de-DE" altLang="de-DE" dirty="0" smtClean="0">
                <a:latin typeface="Arial" panose="020B0604020202020204" pitchFamily="34" charset="0"/>
              </a:rPr>
              <a:t>Für die </a:t>
            </a:r>
            <a:r>
              <a:rPr lang="de-DE" altLang="de-DE" b="1" dirty="0" smtClean="0">
                <a:latin typeface="Arial" panose="020B0604020202020204" pitchFamily="34" charset="0"/>
              </a:rPr>
              <a:t>Schnittstelle Patient-Medizinprodukt </a:t>
            </a:r>
            <a:r>
              <a:rPr lang="de-DE" altLang="de-DE" dirty="0" smtClean="0">
                <a:latin typeface="Arial" panose="020B0604020202020204" pitchFamily="34" charset="0"/>
              </a:rPr>
              <a:t>ist besonders die </a:t>
            </a:r>
            <a:r>
              <a:rPr lang="de-DE" altLang="de-DE" b="1" dirty="0" smtClean="0">
                <a:latin typeface="Arial" panose="020B0604020202020204" pitchFamily="34" charset="0"/>
              </a:rPr>
              <a:t>Funktionalität</a:t>
            </a:r>
            <a:r>
              <a:rPr lang="de-DE" altLang="de-DE" dirty="0" smtClean="0">
                <a:latin typeface="Arial" panose="020B0604020202020204" pitchFamily="34" charset="0"/>
              </a:rPr>
              <a:t> von Bedeutung, da sie den Behandlungsprozess unterstützt oder diesen erst ermöglicht. </a:t>
            </a:r>
          </a:p>
          <a:p>
            <a:r>
              <a:rPr lang="de-DE" altLang="de-DE" dirty="0" smtClean="0">
                <a:latin typeface="Arial" panose="020B0604020202020204" pitchFamily="34" charset="0"/>
              </a:rPr>
              <a:t>Für die </a:t>
            </a:r>
            <a:r>
              <a:rPr lang="de-DE" altLang="de-DE" b="1" dirty="0" smtClean="0">
                <a:latin typeface="Arial" panose="020B0604020202020204" pitchFamily="34" charset="0"/>
              </a:rPr>
              <a:t>Schnittstelle Anwender-Medizinprodukt</a:t>
            </a:r>
            <a:r>
              <a:rPr lang="de-DE" altLang="de-DE" dirty="0" smtClean="0">
                <a:latin typeface="Arial" panose="020B0604020202020204" pitchFamily="34" charset="0"/>
              </a:rPr>
              <a:t> ist die </a:t>
            </a:r>
            <a:r>
              <a:rPr lang="de-DE" altLang="de-DE" b="1" dirty="0" smtClean="0">
                <a:latin typeface="Arial" panose="020B0604020202020204" pitchFamily="34" charset="0"/>
              </a:rPr>
              <a:t>Usability</a:t>
            </a:r>
            <a:r>
              <a:rPr lang="de-DE" altLang="de-DE" dirty="0" smtClean="0">
                <a:latin typeface="Arial" panose="020B0604020202020204" pitchFamily="34" charset="0"/>
              </a:rPr>
              <a:t>/Bedienbarkeit von hoher Bedeutung, da sie das Anwenden der Funktionalität am Patienten ermöglicht.</a:t>
            </a:r>
          </a:p>
          <a:p>
            <a:endParaRPr lang="de-DE" altLang="de-DE" dirty="0" smtClean="0">
              <a:latin typeface="Arial" panose="020B0604020202020204" pitchFamily="34" charset="0"/>
            </a:endParaRPr>
          </a:p>
        </p:txBody>
      </p:sp>
      <p:sp>
        <p:nvSpPr>
          <p:cNvPr id="16388"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838D5E21-0425-42A0-8C77-1D6FACC3B8C4}" type="slidenum">
              <a:rPr lang="de-DE" altLang="de-DE" smtClean="0"/>
              <a:pPr/>
              <a:t>6</a:t>
            </a:fld>
            <a:endParaRPr lang="de-DE" altLang="de-DE" smtClean="0"/>
          </a:p>
        </p:txBody>
      </p:sp>
    </p:spTree>
    <p:extLst>
      <p:ext uri="{BB962C8B-B14F-4D97-AF65-F5344CB8AC3E}">
        <p14:creationId xmlns:p14="http://schemas.microsoft.com/office/powerpoint/2010/main" val="14907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dirty="0" smtClean="0"/>
              <a:t>Häufig werden Medizinprodukte von verschiedenen Anwendern mit unterschiedlichen Vorerfahrungen eingesetzt (z.B. Arzt, Pflege, Angehörig etc.). </a:t>
            </a:r>
          </a:p>
          <a:p>
            <a:pPr>
              <a:defRPr/>
            </a:pPr>
            <a:r>
              <a:rPr lang="de-DE" dirty="0" smtClean="0"/>
              <a:t>Ebenso kann ein und das selbe Medizinprodukt in unterschiedlichen Arbeitssystemen zum Einsatz kommen (z.B. Notfallmedizin, Intensivpflege, ambulante häusliche Pflege etc.). </a:t>
            </a:r>
          </a:p>
          <a:p>
            <a:pPr>
              <a:defRPr/>
            </a:pPr>
            <a:endParaRPr lang="de-DE" dirty="0" smtClean="0"/>
          </a:p>
          <a:p>
            <a:pPr>
              <a:defRPr/>
            </a:pPr>
            <a:r>
              <a:rPr lang="de-DE" dirty="0" smtClean="0"/>
              <a:t>Diese Bedingungen beeinflussen die Gebrauchstauglichkeit eines Medizinproduktes, da sich je nach Anwender und Arbeitssystem unterschiedliche Anforderungen an die Funktionalität und/oder Usability eines Medizinproduktes ergeben können. </a:t>
            </a:r>
          </a:p>
          <a:p>
            <a:pPr>
              <a:defRPr/>
            </a:pPr>
            <a:endParaRPr lang="de-DE" dirty="0" smtClean="0"/>
          </a:p>
          <a:p>
            <a:pPr>
              <a:defRPr/>
            </a:pPr>
            <a:r>
              <a:rPr lang="de-DE" dirty="0" smtClean="0"/>
              <a:t>Die </a:t>
            </a:r>
            <a:r>
              <a:rPr lang="de-DE" b="1" dirty="0" smtClean="0"/>
              <a:t>Gebrauchstauglichkeit</a:t>
            </a:r>
            <a:r>
              <a:rPr lang="de-DE" dirty="0" smtClean="0"/>
              <a:t> ist somit keine produkteigene Eigenschaft, sondern </a:t>
            </a:r>
            <a:r>
              <a:rPr lang="de-DE" b="1" dirty="0" smtClean="0"/>
              <a:t>hängt vom Medizinprodukt, dem Anwender, der Arbeitsaufgabe (Behandlungsprozess) und dem Anwendungskontext (Arbeitssystem) ab</a:t>
            </a:r>
            <a:r>
              <a:rPr lang="de-DE" dirty="0" smtClean="0"/>
              <a:t>. </a:t>
            </a:r>
          </a:p>
          <a:p>
            <a:pPr>
              <a:defRPr/>
            </a:pPr>
            <a:endParaRPr lang="de-DE" dirty="0" smtClean="0"/>
          </a:p>
          <a:p>
            <a:pPr>
              <a:defRPr/>
            </a:pPr>
            <a:r>
              <a:rPr lang="de-DE" b="1" dirty="0" smtClean="0"/>
              <a:t>Weitere Besonderheiten </a:t>
            </a:r>
            <a:r>
              <a:rPr lang="de-DE" dirty="0" smtClean="0"/>
              <a:t>von Medizinprodukten sind: </a:t>
            </a:r>
          </a:p>
          <a:p>
            <a:pPr marL="166498" indent="-166498">
              <a:buFont typeface="Arial" panose="020B0604020202020204" pitchFamily="34" charset="0"/>
              <a:buChar char="•"/>
              <a:defRPr/>
            </a:pPr>
            <a:r>
              <a:rPr lang="de-DE" dirty="0" smtClean="0"/>
              <a:t>Medizinprodukte müssen nach einer Anwendung ggf. aufbereitet werden.</a:t>
            </a:r>
          </a:p>
          <a:p>
            <a:pPr marL="166498" indent="-166498">
              <a:buFont typeface="Arial" panose="020B0604020202020204" pitchFamily="34" charset="0"/>
              <a:buChar char="•"/>
              <a:defRPr/>
            </a:pPr>
            <a:r>
              <a:rPr lang="de-DE" dirty="0" smtClean="0"/>
              <a:t>Medizinprodukte werden häufig mit dem Patienten transportiert (z.B. bei Verlegung).</a:t>
            </a:r>
          </a:p>
          <a:p>
            <a:pPr marL="166498" indent="-166498">
              <a:buFont typeface="Arial" panose="020B0604020202020204" pitchFamily="34" charset="0"/>
              <a:buChar char="•"/>
              <a:defRPr/>
            </a:pPr>
            <a:r>
              <a:rPr lang="de-DE" dirty="0" smtClean="0"/>
              <a:t>Medizinprodukte werden häufig an einen Patienten angepasst (z.B. Rollstühle, </a:t>
            </a:r>
            <a:r>
              <a:rPr lang="de-DE" dirty="0" err="1" smtClean="0"/>
              <a:t>Lifter</a:t>
            </a:r>
            <a:r>
              <a:rPr lang="de-DE" dirty="0" smtClean="0"/>
              <a:t> etc.).</a:t>
            </a:r>
          </a:p>
          <a:p>
            <a:pPr marL="166498" indent="-166498">
              <a:buFont typeface="Arial" panose="020B0604020202020204" pitchFamily="34" charset="0"/>
              <a:buChar char="•"/>
              <a:defRPr/>
            </a:pPr>
            <a:r>
              <a:rPr lang="de-DE" dirty="0" smtClean="0"/>
              <a:t>Anwender sind meist nicht technisch ausgebildet (z.T. nur kurze Einweisung in die Bedienung des Gerätes).</a:t>
            </a:r>
          </a:p>
          <a:p>
            <a:pPr marL="166498" indent="-166498">
              <a:buFont typeface="Arial" panose="020B0604020202020204" pitchFamily="34" charset="0"/>
              <a:buChar char="•"/>
              <a:defRPr/>
            </a:pPr>
            <a:r>
              <a:rPr lang="de-DE" dirty="0" smtClean="0"/>
              <a:t>Häufig werden mehrere, unterschiedliche Medizinprodukte flexibel zu einem Arbeitssystem zusammengesetzt (z.B. Intensivarbeitsplatz).</a:t>
            </a:r>
          </a:p>
          <a:p>
            <a:pPr marL="166498" indent="-166498">
              <a:buFont typeface="Arial" panose="020B0604020202020204" pitchFamily="34" charset="0"/>
              <a:buChar char="•"/>
              <a:defRPr/>
            </a:pPr>
            <a:r>
              <a:rPr lang="de-DE" dirty="0" smtClean="0"/>
              <a:t>Medizinprodukte für die gleiche Zweckbestimmung (z.B. Infusionspumpen) von verschiedenen Herstellern haben häufig unterschiedliche Bedienkonzepte.</a:t>
            </a:r>
          </a:p>
          <a:p>
            <a:pPr marL="166498" indent="-166498">
              <a:buFont typeface="Arial" panose="020B0604020202020204" pitchFamily="34" charset="0"/>
              <a:buChar char="•"/>
              <a:defRPr/>
            </a:pPr>
            <a:r>
              <a:rPr lang="de-DE" dirty="0" smtClean="0"/>
              <a:t>Fehlanwendung oder Funktionsversagen kann zu einem Gesundheitsschaden beim Patienten oder Anwender führen.</a:t>
            </a:r>
          </a:p>
          <a:p>
            <a:pPr marL="166498" indent="-166498">
              <a:buFont typeface="Arial" panose="020B0604020202020204" pitchFamily="34" charset="0"/>
              <a:buChar char="•"/>
              <a:defRPr/>
            </a:pPr>
            <a:r>
              <a:rPr lang="de-DE" dirty="0" smtClean="0"/>
              <a:t>Häufig sind den Entwicklern die genauen Einsatzbedingungen eines Medizinproduktes nicht bekannt.</a:t>
            </a:r>
          </a:p>
          <a:p>
            <a:pPr marL="166498" indent="-166498">
              <a:buFont typeface="Arial" panose="020B0604020202020204" pitchFamily="34" charset="0"/>
              <a:buChar char="•"/>
              <a:defRPr/>
            </a:pPr>
            <a:endParaRPr lang="de-DE" dirty="0" smtClean="0"/>
          </a:p>
          <a:p>
            <a:pPr>
              <a:defRPr/>
            </a:pPr>
            <a:endParaRPr lang="de-DE" dirty="0" smtClean="0"/>
          </a:p>
          <a:p>
            <a:pPr>
              <a:defRPr/>
            </a:pPr>
            <a:endParaRPr lang="de-DE" dirty="0" smtClean="0"/>
          </a:p>
          <a:p>
            <a:pPr>
              <a:defRPr/>
            </a:pPr>
            <a:endParaRPr lang="de-DE" dirty="0" smtClean="0"/>
          </a:p>
          <a:p>
            <a:pPr>
              <a:defRPr/>
            </a:pPr>
            <a:endParaRPr lang="de-DE" dirty="0"/>
          </a:p>
        </p:txBody>
      </p:sp>
      <p:sp>
        <p:nvSpPr>
          <p:cNvPr id="18436"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34309CFF-31B9-4F53-BE05-F2E90A74B104}" type="slidenum">
              <a:rPr lang="de-DE" altLang="de-DE" smtClean="0"/>
              <a:pPr/>
              <a:t>7</a:t>
            </a:fld>
            <a:endParaRPr lang="de-DE" altLang="de-DE" smtClean="0"/>
          </a:p>
        </p:txBody>
      </p:sp>
    </p:spTree>
    <p:extLst>
      <p:ext uri="{BB962C8B-B14F-4D97-AF65-F5344CB8AC3E}">
        <p14:creationId xmlns:p14="http://schemas.microsoft.com/office/powerpoint/2010/main" val="197676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b="1" u="sng" dirty="0" smtClean="0"/>
              <a:t>Übungsaufgabe zum Verdeutlichen der Systemabhängigkeit der Ergonomie</a:t>
            </a:r>
          </a:p>
          <a:p>
            <a:pPr>
              <a:defRPr/>
            </a:pPr>
            <a:endParaRPr lang="en-US" dirty="0" smtClean="0"/>
          </a:p>
          <a:p>
            <a:pPr>
              <a:defRPr/>
            </a:pPr>
            <a:r>
              <a:rPr lang="de-DE" dirty="0" smtClean="0"/>
              <a:t>Zur Verdeutlichung der Systemabhängigkeit bei der Ergonomie können in einer Übungsaufgabe von den Studierenden Anforderungen zur ergonomischen Gestaltung für ein exemplarisches Medizinprodukt (z.B. Blutdruckmessgerät) für die Arbeitssysteme:</a:t>
            </a:r>
            <a:br>
              <a:rPr lang="de-DE" dirty="0" smtClean="0"/>
            </a:br>
            <a:endParaRPr lang="en-US" dirty="0" smtClean="0"/>
          </a:p>
          <a:p>
            <a:pPr marL="633553" lvl="1" indent="-172787">
              <a:buFont typeface="Arial" panose="020B0604020202020204" pitchFamily="34" charset="0"/>
              <a:buChar char="•"/>
              <a:defRPr/>
            </a:pPr>
            <a:r>
              <a:rPr lang="de-DE" dirty="0" smtClean="0"/>
              <a:t>Krankenhaus, </a:t>
            </a:r>
            <a:endParaRPr lang="en-US" dirty="0" smtClean="0"/>
          </a:p>
          <a:p>
            <a:pPr marL="633553" lvl="1" indent="-172787">
              <a:buFont typeface="Arial" panose="020B0604020202020204" pitchFamily="34" charset="0"/>
              <a:buChar char="•"/>
              <a:defRPr/>
            </a:pPr>
            <a:r>
              <a:rPr lang="de-DE" dirty="0" smtClean="0"/>
              <a:t>Rettungsdienst und </a:t>
            </a:r>
            <a:endParaRPr lang="en-US" dirty="0" smtClean="0"/>
          </a:p>
          <a:p>
            <a:pPr marL="633553" lvl="1" indent="-172787">
              <a:buFont typeface="Arial" panose="020B0604020202020204" pitchFamily="34" charset="0"/>
              <a:buChar char="•"/>
              <a:defRPr/>
            </a:pPr>
            <a:r>
              <a:rPr lang="de-DE" dirty="0" smtClean="0"/>
              <a:t>ambulante Hauskrankenpflege</a:t>
            </a:r>
            <a:br>
              <a:rPr lang="de-DE" dirty="0" smtClean="0"/>
            </a:br>
            <a:endParaRPr lang="en-US" dirty="0" smtClean="0"/>
          </a:p>
          <a:p>
            <a:pPr>
              <a:defRPr/>
            </a:pPr>
            <a:r>
              <a:rPr lang="de-DE" dirty="0" smtClean="0"/>
              <a:t>in unterschiedlichen Gruppen erarbeitet werden. </a:t>
            </a:r>
          </a:p>
          <a:p>
            <a:pPr>
              <a:defRPr/>
            </a:pPr>
            <a:endParaRPr lang="en-US" dirty="0" smtClean="0"/>
          </a:p>
          <a:p>
            <a:pPr>
              <a:defRPr/>
            </a:pPr>
            <a:r>
              <a:rPr lang="de-DE" dirty="0" smtClean="0"/>
              <a:t>Die Bearbeitungszeit beträgt ca. 20 Min. Danach werden die Ergebnisse der einzelnen Gruppen im Plenum vorgestellt und die Gemeinsamkeiten und Unterschiede der ergonomischen Anforderungen der einzelnen Arbeitssysteme von den Studierenden erörtert. </a:t>
            </a:r>
          </a:p>
          <a:p>
            <a:pPr>
              <a:defRPr/>
            </a:pPr>
            <a:endParaRPr lang="en-US" dirty="0" smtClean="0"/>
          </a:p>
          <a:p>
            <a:pPr>
              <a:defRPr/>
            </a:pPr>
            <a:r>
              <a:rPr lang="de-DE" dirty="0" smtClean="0"/>
              <a:t>Die Darstellung der Anforderungen kann an der Tafel, auf einem Flip-Chart oder mit Hilfe von Metaplankarten erfolgen. </a:t>
            </a:r>
          </a:p>
          <a:p>
            <a:pPr>
              <a:defRPr/>
            </a:pPr>
            <a:endParaRPr lang="en-US" dirty="0" smtClean="0"/>
          </a:p>
          <a:p>
            <a:pPr>
              <a:defRPr/>
            </a:pPr>
            <a:r>
              <a:rPr lang="de-DE" dirty="0" smtClean="0"/>
              <a:t>Der Lehrende moderiert die Vorstellung der Ergebnisse. </a:t>
            </a:r>
          </a:p>
          <a:p>
            <a:pPr>
              <a:defRPr/>
            </a:pPr>
            <a:endParaRPr lang="en-US" dirty="0" smtClean="0"/>
          </a:p>
          <a:p>
            <a:pPr>
              <a:defRPr/>
            </a:pPr>
            <a:r>
              <a:rPr lang="de-DE" b="1" dirty="0" smtClean="0"/>
              <a:t>Durch die Übungsaufgabe wird verdeutlicht, dass die Ergonomie nicht nur vom Medizinprodukt, sondern auch vom Anwender, der Arbeitsaufgabe und dem Anwendungskontext abhängt. </a:t>
            </a:r>
          </a:p>
          <a:p>
            <a:pPr>
              <a:defRPr/>
            </a:pPr>
            <a:endParaRPr lang="en-US" dirty="0" smtClean="0"/>
          </a:p>
          <a:p>
            <a:pPr>
              <a:defRPr/>
            </a:pPr>
            <a:r>
              <a:rPr lang="de-DE" dirty="0" smtClean="0"/>
              <a:t>Dabei ist es nicht wichtig welche Anforderungen im Detail von den Studierenden ermittelt werden, sondern dass es unterschiedliche Anforderungen zwischen den einzelnen Arbeitssystemen gibt. Zur besseren Steuerung der Aufgabe kann der Dozent beim Erläutern der Aufgabe einige typische Systemeigenschaften der zu bearbeitenden Arbeitssysteme benennen. Diese sind beispielsweise: </a:t>
            </a:r>
          </a:p>
          <a:p>
            <a:pPr>
              <a:defRPr/>
            </a:pPr>
            <a:endParaRPr lang="en-US" dirty="0" smtClean="0"/>
          </a:p>
          <a:p>
            <a:pPr marL="230383" indent="-230383">
              <a:buFont typeface="+mj-lt"/>
              <a:buAutoNum type="arabicPeriod"/>
              <a:defRPr/>
            </a:pPr>
            <a:r>
              <a:rPr lang="de-DE" u="sng" dirty="0" smtClean="0"/>
              <a:t>Krankenhaus</a:t>
            </a:r>
            <a:r>
              <a:rPr lang="de-DE" dirty="0" smtClean="0"/>
              <a:t> - Typische Anwender sind Ärzte oder Pflegekräfte. Das Medizinprodukt wird bei unterschiedlichen Patienten benutzt. Die Anwendungsumgebung im Krankenhaus ist generell hell, sauber, übersichtlich und aufgeräumt. Das Produkt wird durch die Medizintechnikabteilung alle zwei Jahre überprüft (messtechnische Kontrolle).</a:t>
            </a:r>
            <a:endParaRPr lang="en-US" dirty="0" smtClean="0"/>
          </a:p>
          <a:p>
            <a:pPr marL="230383" indent="-230383">
              <a:buFont typeface="+mj-lt"/>
              <a:buAutoNum type="arabicPeriod"/>
              <a:defRPr/>
            </a:pPr>
            <a:r>
              <a:rPr lang="de-DE" u="sng" dirty="0" smtClean="0"/>
              <a:t>Rettungsdienst</a:t>
            </a:r>
            <a:r>
              <a:rPr lang="de-DE" dirty="0" smtClean="0"/>
              <a:t> - Typische Anwender sind Rettungssanitäter. Das Medizinprodukt ist einem Fahrzeug (Rettungswagen) zugeordnet. Die Anwendungsumgebung kann laut, dunkel und stark verschmutzt sein (z.B. bei einem Notfalleinsatz). Die akustische und optische Wahrnehmung ist beim Benutzen im fahrenden Rettungswagen durch Motor-, Fahrgeräusche und Vibrationen stark eingeschränkt. Das Produkt kommt evtl. mit Körperflüssigkeit des Patienten in Berührung. Das Medizinprodukt wird </a:t>
            </a:r>
            <a:r>
              <a:rPr lang="de-DE" smtClean="0"/>
              <a:t>bei Fahrzeugübergabe </a:t>
            </a:r>
            <a:r>
              <a:rPr lang="de-DE" dirty="0" smtClean="0"/>
              <a:t>täglich geprüft (Sicht- und Funktionsprüfung).</a:t>
            </a:r>
            <a:endParaRPr lang="en-US" dirty="0" smtClean="0"/>
          </a:p>
          <a:p>
            <a:pPr marL="230383" indent="-230383">
              <a:buFont typeface="+mj-lt"/>
              <a:buAutoNum type="arabicPeriod"/>
              <a:defRPr/>
            </a:pPr>
            <a:r>
              <a:rPr lang="de-DE" u="sng" dirty="0" smtClean="0"/>
              <a:t>Ambulante Hauskrankenpflege</a:t>
            </a:r>
            <a:r>
              <a:rPr lang="de-DE" dirty="0" smtClean="0"/>
              <a:t> – Typische Anwender sind Angehörige und Pflegekräfte, aber auch der Patient selbst. Die Anwendungsumgebung ist das häusliche Umfeld des Patienten. Dies ist evtl. unübersichtlich, unaufgeräumt und schlecht beleuchtet. Das Sehvermögen von Patient oder Angehörigem kann durch eine bestehende Altersweitsichtigkeit und/oder einen beginnenden grauen Star (Trübung der Augenlinse) eingeschränkt sein. Das Hörvermögen ist evtl. durch eine altersbedingte Schwerhörigkeit vermindert. Das Medizinprodukt wird dem Patienten von einem Sanitätshaus im Auftrag seiner Krankenkasse zur Verfügung gestellt. Durch diese etwas unübersichtliche Zuständigkeit wird das Gerät häufig nicht der gesetzlich vorgeschriebenen Prüfung unterzogen (Messtechnische Kontrolle, alle zwei Jahre). </a:t>
            </a:r>
            <a:endParaRPr lang="en-US" dirty="0" smtClean="0"/>
          </a:p>
          <a:p>
            <a:pPr>
              <a:defRPr/>
            </a:pPr>
            <a:endParaRPr lang="de-DE" dirty="0"/>
          </a:p>
        </p:txBody>
      </p:sp>
      <p:sp>
        <p:nvSpPr>
          <p:cNvPr id="20484"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F65D9345-5FE4-4D99-AC24-B9FD85DB29CE}" type="slidenum">
              <a:rPr lang="de-DE" altLang="de-DE" smtClean="0"/>
              <a:pPr/>
              <a:t>8</a:t>
            </a:fld>
            <a:endParaRPr lang="de-DE" altLang="de-DE" smtClean="0"/>
          </a:p>
        </p:txBody>
      </p:sp>
    </p:spTree>
    <p:extLst>
      <p:ext uri="{BB962C8B-B14F-4D97-AF65-F5344CB8AC3E}">
        <p14:creationId xmlns:p14="http://schemas.microsoft.com/office/powerpoint/2010/main" val="48902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p:spPr>
        <p:txBody>
          <a:bodyPr/>
          <a:lstStyle/>
          <a:p>
            <a:r>
              <a:rPr lang="de-DE" altLang="de-DE" dirty="0" smtClean="0">
                <a:latin typeface="Arial" panose="020B0604020202020204" pitchFamily="34" charset="0"/>
              </a:rPr>
              <a:t>Das Medizinproduktegesetz fordert, dass Medizinprodukte (unter anderem) sogenannte „Grundlegende Anforderungen“ erfüllen müssen. Dies muss der Hersteller im Rahmen eines „Konformitätsbewertungsverfahren“ nachweisen. Die Grundlegenden Anforderungen sind in der Europäischen Richtlinie 93/42/EWG für Medizinprodukte benannt. Bezüglich der Ergonomie fordern diese die Verringerung von Anwendungsfehlern und Verletzungsrisiken sowie die Gestaltung von Anzeigen und Bedienelementen nach ergonomischen Gestaltungsgrundlagen. </a:t>
            </a:r>
          </a:p>
          <a:p>
            <a:endParaRPr lang="de-DE" altLang="de-DE" dirty="0" smtClean="0">
              <a:latin typeface="Arial" panose="020B0604020202020204" pitchFamily="34" charset="0"/>
            </a:endParaRPr>
          </a:p>
          <a:p>
            <a:r>
              <a:rPr lang="de-DE" altLang="de-DE" dirty="0" smtClean="0">
                <a:latin typeface="Arial" panose="020B0604020202020204" pitchFamily="34" charset="0"/>
              </a:rPr>
              <a:t>Neu ist seit 5.4.2017 die Verordnung EU 2017/745 des europäischen Parlaments und des Rates über Medizinprodukte, die unter anderem die </a:t>
            </a:r>
            <a:r>
              <a:rPr lang="de-DE" altLang="de-DE" dirty="0" smtClean="0">
                <a:solidFill>
                  <a:srgbClr val="94C11C"/>
                </a:solidFill>
                <a:latin typeface="Arial" panose="020B0604020202020204" pitchFamily="34" charset="0"/>
                <a:cs typeface="Arial" panose="020B0604020202020204" pitchFamily="34" charset="0"/>
              </a:rPr>
              <a:t>Europäische</a:t>
            </a:r>
            <a:r>
              <a:rPr lang="de-DE" altLang="de-DE" dirty="0" smtClean="0">
                <a:latin typeface="Arial" panose="020B0604020202020204" pitchFamily="34" charset="0"/>
                <a:cs typeface="Arial" panose="020B0604020202020204" pitchFamily="34" charset="0"/>
              </a:rPr>
              <a:t> </a:t>
            </a:r>
            <a:r>
              <a:rPr lang="de-DE" altLang="de-DE" dirty="0" smtClean="0">
                <a:solidFill>
                  <a:srgbClr val="94C11C"/>
                </a:solidFill>
                <a:latin typeface="Arial" panose="020B0604020202020204" pitchFamily="34" charset="0"/>
                <a:cs typeface="Arial" panose="020B0604020202020204" pitchFamily="34" charset="0"/>
              </a:rPr>
              <a:t>Richtlinie 93/42 EWG aufhebt. </a:t>
            </a:r>
            <a:r>
              <a:rPr lang="de-DE" altLang="de-DE" dirty="0" smtClean="0">
                <a:latin typeface="Arial" panose="020B0604020202020204" pitchFamily="34" charset="0"/>
              </a:rPr>
              <a:t>Die bestehenden Richtlinien 90/385/EWG über aktive implantierbare Medizinprodukte, 93/42/EWG über Medizinprodukte und 98/79/EG über In-Vitro-Diagnostika werden durch die neue Medizinprodukte-Verordnung</a:t>
            </a:r>
            <a:r>
              <a:rPr lang="de-DE" altLang="de-DE" baseline="0" dirty="0" smtClean="0">
                <a:latin typeface="Arial" panose="020B0604020202020204" pitchFamily="34" charset="0"/>
              </a:rPr>
              <a:t> und Verordnung (EU) 2017/746 über In-vitro-Diagnostika </a:t>
            </a:r>
            <a:r>
              <a:rPr lang="de-DE" altLang="de-DE" dirty="0" smtClean="0">
                <a:latin typeface="Arial" panose="020B0604020202020204" pitchFamily="34" charset="0"/>
              </a:rPr>
              <a:t>aufgehoben und ersetzt. Das bedeutet für den Anwender: Während bisher das nationale Recht entscheidend war, mit dem diese Richtlinien umgesetzt sind (in Deutschland das Medizinproduktegesetz und die darauf basierenden Rechtsverordnungen), werden künftig die EU-Verordnungen selbst direkt anwendbar sein. Die Mitgliedstaaten können nur insoweit ergänzend regeln, wie ihnen die Verordnungen ausdrücklich eigenen Spielraum lassen.</a:t>
            </a:r>
          </a:p>
          <a:p>
            <a:endParaRPr lang="de-DE" altLang="de-DE" dirty="0" smtClean="0">
              <a:latin typeface="Arial" panose="020B0604020202020204" pitchFamily="34" charset="0"/>
            </a:endParaRPr>
          </a:p>
        </p:txBody>
      </p:sp>
      <p:sp>
        <p:nvSpPr>
          <p:cNvPr id="22532" name="Foliennummernplatzhalter 3"/>
          <p:cNvSpPr>
            <a:spLocks noGrp="1"/>
          </p:cNvSpPr>
          <p:nvPr>
            <p:ph type="sldNum" sz="quarter" idx="5"/>
          </p:nvPr>
        </p:nvSpPr>
        <p:spPr>
          <a:noFill/>
        </p:spPr>
        <p:txBody>
          <a:bodyPr/>
          <a:lstStyle>
            <a:lvl1pPr>
              <a:defRPr sz="1200">
                <a:solidFill>
                  <a:schemeClr val="tx1"/>
                </a:solidFill>
                <a:latin typeface="Arial" panose="020B0604020202020204" pitchFamily="34" charset="0"/>
              </a:defRPr>
            </a:lvl1pPr>
            <a:lvl2pPr marL="748745" indent="-287979">
              <a:spcBef>
                <a:spcPct val="30000"/>
              </a:spcBef>
              <a:defRPr sz="1200">
                <a:solidFill>
                  <a:schemeClr val="tx1"/>
                </a:solidFill>
                <a:latin typeface="Arial" panose="020B0604020202020204" pitchFamily="34" charset="0"/>
              </a:defRPr>
            </a:lvl2pPr>
            <a:lvl3pPr marL="1151915" indent="-230383">
              <a:spcBef>
                <a:spcPct val="30000"/>
              </a:spcBef>
              <a:defRPr sz="1200">
                <a:solidFill>
                  <a:schemeClr val="tx1"/>
                </a:solidFill>
                <a:latin typeface="Arial" panose="020B0604020202020204" pitchFamily="34" charset="0"/>
              </a:defRPr>
            </a:lvl3pPr>
            <a:lvl4pPr marL="1612682" indent="-230383">
              <a:spcBef>
                <a:spcPct val="30000"/>
              </a:spcBef>
              <a:defRPr sz="1200">
                <a:solidFill>
                  <a:schemeClr val="tx1"/>
                </a:solidFill>
                <a:latin typeface="Arial" panose="020B0604020202020204" pitchFamily="34" charset="0"/>
              </a:defRPr>
            </a:lvl4pPr>
            <a:lvl5pPr marL="2073448" indent="-230383">
              <a:spcBef>
                <a:spcPct val="30000"/>
              </a:spcBef>
              <a:defRPr sz="1200">
                <a:solidFill>
                  <a:schemeClr val="tx1"/>
                </a:solidFill>
                <a:latin typeface="Arial" panose="020B0604020202020204" pitchFamily="34" charset="0"/>
              </a:defRPr>
            </a:lvl5pPr>
            <a:lvl6pPr marL="2534214" indent="-230383" eaLnBrk="0" fontAlgn="base" hangingPunct="0">
              <a:spcBef>
                <a:spcPct val="30000"/>
              </a:spcBef>
              <a:spcAft>
                <a:spcPct val="0"/>
              </a:spcAft>
              <a:defRPr sz="1200">
                <a:solidFill>
                  <a:schemeClr val="tx1"/>
                </a:solidFill>
                <a:latin typeface="Arial" panose="020B0604020202020204" pitchFamily="34" charset="0"/>
              </a:defRPr>
            </a:lvl6pPr>
            <a:lvl7pPr marL="2994980" indent="-230383" eaLnBrk="0" fontAlgn="base" hangingPunct="0">
              <a:spcBef>
                <a:spcPct val="30000"/>
              </a:spcBef>
              <a:spcAft>
                <a:spcPct val="0"/>
              </a:spcAft>
              <a:defRPr sz="1200">
                <a:solidFill>
                  <a:schemeClr val="tx1"/>
                </a:solidFill>
                <a:latin typeface="Arial" panose="020B0604020202020204" pitchFamily="34" charset="0"/>
              </a:defRPr>
            </a:lvl7pPr>
            <a:lvl8pPr marL="3455746" indent="-230383" eaLnBrk="0" fontAlgn="base" hangingPunct="0">
              <a:spcBef>
                <a:spcPct val="30000"/>
              </a:spcBef>
              <a:spcAft>
                <a:spcPct val="0"/>
              </a:spcAft>
              <a:defRPr sz="1200">
                <a:solidFill>
                  <a:schemeClr val="tx1"/>
                </a:solidFill>
                <a:latin typeface="Arial" panose="020B0604020202020204" pitchFamily="34" charset="0"/>
              </a:defRPr>
            </a:lvl8pPr>
            <a:lvl9pPr marL="3916512" indent="-230383" eaLnBrk="0" fontAlgn="base" hangingPunct="0">
              <a:spcBef>
                <a:spcPct val="30000"/>
              </a:spcBef>
              <a:spcAft>
                <a:spcPct val="0"/>
              </a:spcAft>
              <a:defRPr sz="1200">
                <a:solidFill>
                  <a:schemeClr val="tx1"/>
                </a:solidFill>
                <a:latin typeface="Arial" panose="020B0604020202020204" pitchFamily="34" charset="0"/>
              </a:defRPr>
            </a:lvl9pPr>
          </a:lstStyle>
          <a:p>
            <a:fld id="{6D36FFBA-ACDE-4279-895C-9C134288BD33}" type="slidenum">
              <a:rPr lang="de-DE" altLang="de-DE" smtClean="0"/>
              <a:pPr/>
              <a:t>9</a:t>
            </a:fld>
            <a:endParaRPr lang="de-DE" altLang="de-DE" smtClean="0"/>
          </a:p>
        </p:txBody>
      </p:sp>
    </p:spTree>
    <p:extLst>
      <p:ext uri="{BB962C8B-B14F-4D97-AF65-F5344CB8AC3E}">
        <p14:creationId xmlns:p14="http://schemas.microsoft.com/office/powerpoint/2010/main" val="1913430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0E11FC9E-1C01-E975-681F-479C4061A1AB}"/>
              </a:ext>
            </a:extLst>
          </p:cNvPr>
          <p:cNvSpPr/>
          <p:nvPr userDrawn="1"/>
        </p:nvSpPr>
        <p:spPr bwMode="auto">
          <a:xfrm>
            <a:off x="0" y="-21369"/>
            <a:ext cx="12192000" cy="1298575"/>
          </a:xfrm>
          <a:prstGeom prst="rect">
            <a:avLst/>
          </a:prstGeom>
          <a:solidFill>
            <a:srgbClr val="E8E8E8">
              <a:alpha val="67843"/>
            </a:srgbClr>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tab pos="1616075" algn="l"/>
              </a:tabLst>
            </a:pPr>
            <a:endParaRPr kumimoji="0" lang="de-DE" sz="2000" b="0" i="0" u="none" strike="noStrike" cap="none" normalizeH="0" baseline="0" dirty="0">
              <a:ln>
                <a:noFill/>
              </a:ln>
              <a:solidFill>
                <a:srgbClr val="6D6D6D"/>
              </a:solidFill>
              <a:effectLst/>
              <a:latin typeface="Arial" panose="020B0604020202020204" pitchFamily="34" charset="0"/>
            </a:endParaRPr>
          </a:p>
        </p:txBody>
      </p:sp>
      <p:sp>
        <p:nvSpPr>
          <p:cNvPr id="50191" name="Rectangle 15"/>
          <p:cNvSpPr>
            <a:spLocks noGrp="1" noChangeArrowheads="1"/>
          </p:cNvSpPr>
          <p:nvPr>
            <p:ph type="ctrTitle"/>
          </p:nvPr>
        </p:nvSpPr>
        <p:spPr>
          <a:xfrm>
            <a:off x="2639484" y="2189163"/>
            <a:ext cx="8136467" cy="2679700"/>
          </a:xfrm>
        </p:spPr>
        <p:txBody>
          <a:bodyPr bIns="0"/>
          <a:lstStyle>
            <a:lvl1pPr>
              <a:lnSpc>
                <a:spcPct val="90000"/>
              </a:lnSpc>
              <a:defRPr sz="3800"/>
            </a:lvl1pPr>
          </a:lstStyle>
          <a:p>
            <a:pPr lvl="0"/>
            <a:r>
              <a:rPr lang="de-DE" altLang="de-DE" noProof="0" smtClean="0"/>
              <a:t>Titelmasterformat durch Klicken bearbeiten</a:t>
            </a:r>
            <a:endParaRPr lang="de-DE" altLang="de-DE" noProof="0" dirty="0"/>
          </a:p>
        </p:txBody>
      </p:sp>
      <p:sp>
        <p:nvSpPr>
          <p:cNvPr id="50192" name="Rectangle 16"/>
          <p:cNvSpPr>
            <a:spLocks noGrp="1" noChangeArrowheads="1"/>
          </p:cNvSpPr>
          <p:nvPr>
            <p:ph type="subTitle" idx="1"/>
          </p:nvPr>
        </p:nvSpPr>
        <p:spPr>
          <a:xfrm>
            <a:off x="2639484" y="5083176"/>
            <a:ext cx="8136467" cy="1298575"/>
          </a:xfrm>
          <a:extLst>
            <a:ext uri="{909E8E84-426E-40DD-AFC4-6F175D3DCCD1}">
              <a14:hiddenFill xmlns:a14="http://schemas.microsoft.com/office/drawing/2010/main">
                <a:solidFill>
                  <a:schemeClr val="accent1"/>
                </a:solidFill>
              </a14:hiddenFill>
            </a:ext>
          </a:extLst>
        </p:spPr>
        <p:txBody>
          <a:bodyPr/>
          <a:lstStyle>
            <a:lvl1pPr>
              <a:spcBef>
                <a:spcPct val="0"/>
              </a:spcBef>
              <a:defRPr sz="2000" b="0"/>
            </a:lvl1pPr>
          </a:lstStyle>
          <a:p>
            <a:pPr lvl="0"/>
            <a:r>
              <a:rPr lang="de-DE" altLang="de-DE" noProof="0" smtClean="0"/>
              <a:t>Formatvorlage des Untertitelmasters durch Klicken bearbeiten</a:t>
            </a:r>
            <a:endParaRPr lang="de-DE" altLang="de-DE" noProof="0" dirty="0"/>
          </a:p>
        </p:txBody>
      </p:sp>
      <p:pic>
        <p:nvPicPr>
          <p:cNvPr id="9" name="Grafik 8" descr="Logo KANPraxis Module: Ergonomie&#10;&#10;Automatisch generierte Beschreibung">
            <a:extLst>
              <a:ext uri="{FF2B5EF4-FFF2-40B4-BE49-F238E27FC236}">
                <a16:creationId xmlns="" xmlns:a16="http://schemas.microsoft.com/office/drawing/2014/main" id="{6A5686F1-F33B-CC42-17B5-C58C0CDA27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0336" y="427110"/>
            <a:ext cx="2386370" cy="421335"/>
          </a:xfrm>
          <a:prstGeom prst="rect">
            <a:avLst/>
          </a:prstGeom>
        </p:spPr>
      </p:pic>
      <p:cxnSp>
        <p:nvCxnSpPr>
          <p:cNvPr id="11" name="Gerader Verbinder 10">
            <a:extLst>
              <a:ext uri="{FF2B5EF4-FFF2-40B4-BE49-F238E27FC236}">
                <a16:creationId xmlns="" xmlns:a16="http://schemas.microsoft.com/office/drawing/2014/main" id="{7302DD1C-5411-3134-FD0A-BBE73F3B9CC9}"/>
              </a:ext>
            </a:extLst>
          </p:cNvPr>
          <p:cNvCxnSpPr/>
          <p:nvPr userDrawn="1"/>
        </p:nvCxnSpPr>
        <p:spPr bwMode="auto">
          <a:xfrm>
            <a:off x="0" y="1340768"/>
            <a:ext cx="12192000" cy="0"/>
          </a:xfrm>
          <a:prstGeom prst="line">
            <a:avLst/>
          </a:prstGeom>
          <a:noFill/>
          <a:ln w="12700" cap="flat" cmpd="sng" algn="ctr">
            <a:solidFill>
              <a:srgbClr val="FAB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defRPr sz="2000"/>
            </a:lvl1pPr>
            <a:lvl2pPr>
              <a:defRPr sz="2000"/>
            </a:lvl2pPr>
            <a:lvl3pPr marL="265113" indent="-261938">
              <a:buClr>
                <a:srgbClr val="FAB500"/>
              </a:buClr>
              <a:buFont typeface="Arial" panose="020B0604020202020204" pitchFamily="34" charset="0"/>
              <a:buChar char="•"/>
              <a:defRPr sz="2000"/>
            </a:lvl3pPr>
            <a:lvl4pPr>
              <a:buClr>
                <a:srgbClr val="FAB500"/>
              </a:buClr>
              <a:defRPr sz="1800"/>
            </a:lvl4pPr>
            <a:lvl5pPr marL="678112" indent="-285750">
              <a:buFont typeface="Arial" panose="020B0604020202020204" pitchFamily="34" charset="0"/>
              <a:buChar cha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lvl1pPr>
              <a:defRPr/>
            </a:lvl1pPr>
          </a:lstStyle>
          <a:p>
            <a:r>
              <a:rPr lang="de-DE" altLang="de-DE"/>
              <a:t>Datum</a:t>
            </a:r>
          </a:p>
        </p:txBody>
      </p:sp>
      <p:sp>
        <p:nvSpPr>
          <p:cNvPr id="5" name="Fußzeilenplatzhalter 4"/>
          <p:cNvSpPr>
            <a:spLocks noGrp="1"/>
          </p:cNvSpPr>
          <p:nvPr>
            <p:ph type="ftr" sz="quarter" idx="11"/>
          </p:nvPr>
        </p:nvSpPr>
        <p:spPr/>
        <p:txBody>
          <a:bodyPr/>
          <a:lstStyle>
            <a:lvl1pPr>
              <a:defRPr/>
            </a:lvl1pPr>
          </a:lstStyle>
          <a:p>
            <a:r>
              <a:rPr lang="de-DE" altLang="de-DE"/>
              <a:t>Veranstaltung</a:t>
            </a:r>
          </a:p>
        </p:txBody>
      </p:sp>
      <p:sp>
        <p:nvSpPr>
          <p:cNvPr id="6" name="Foliennummernplatzhalter 5"/>
          <p:cNvSpPr>
            <a:spLocks noGrp="1"/>
          </p:cNvSpPr>
          <p:nvPr>
            <p:ph type="sldNum" sz="quarter" idx="12"/>
          </p:nvPr>
        </p:nvSpPr>
        <p:spPr/>
        <p:txBody>
          <a:bodyPr/>
          <a:lstStyle>
            <a:lvl1pPr>
              <a:defRPr/>
            </a:lvl1pPr>
          </a:lstStyle>
          <a:p>
            <a:r>
              <a:rPr lang="de-DE" altLang="de-DE"/>
              <a:t>Seite </a:t>
            </a:r>
            <a:fld id="{B6BD4482-99CC-4E47-A47A-AD99D597AA96}" type="slidenum">
              <a:rPr lang="de-DE" altLang="de-DE"/>
              <a:pPr/>
              <a:t>‹Nr.›</a:t>
            </a:fld>
            <a:endParaRPr lang="de-DE" altLang="de-DE"/>
          </a:p>
        </p:txBody>
      </p:sp>
    </p:spTree>
    <p:extLst>
      <p:ext uri="{BB962C8B-B14F-4D97-AF65-F5344CB8AC3E}">
        <p14:creationId xmlns:p14="http://schemas.microsoft.com/office/powerpoint/2010/main" val="404893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719667" y="1484314"/>
            <a:ext cx="5274733" cy="4897437"/>
          </a:xfrm>
        </p:spPr>
        <p:txBody>
          <a:bodyPr/>
          <a:lstStyle>
            <a:lvl1pPr>
              <a:defRPr sz="2000"/>
            </a:lvl1pPr>
            <a:lvl2pPr>
              <a:defRPr sz="2000"/>
            </a:lvl2pPr>
            <a:lvl3pPr>
              <a:defRPr sz="2000"/>
            </a:lvl3pPr>
            <a:lvl4pPr>
              <a:defRPr sz="1800"/>
            </a:lvl4pPr>
            <a:lvl5pPr marL="540000">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6197600" y="1484314"/>
            <a:ext cx="5443016" cy="4897437"/>
          </a:xfrm>
        </p:spPr>
        <p:txBody>
          <a:bodyPr/>
          <a:lstStyle>
            <a:lvl1pPr>
              <a:defRPr sz="2000"/>
            </a:lvl1pPr>
            <a:lvl2pPr>
              <a:defRPr sz="2000"/>
            </a:lvl2pPr>
            <a:lvl3pPr>
              <a:defRPr sz="20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lvl1pPr>
              <a:defRPr/>
            </a:lvl1pPr>
          </a:lstStyle>
          <a:p>
            <a:r>
              <a:rPr lang="de-DE" altLang="de-DE"/>
              <a:t>Datum</a:t>
            </a:r>
          </a:p>
        </p:txBody>
      </p:sp>
      <p:sp>
        <p:nvSpPr>
          <p:cNvPr id="6" name="Fußzeilenplatzhalter 5"/>
          <p:cNvSpPr>
            <a:spLocks noGrp="1"/>
          </p:cNvSpPr>
          <p:nvPr>
            <p:ph type="ftr" sz="quarter" idx="11"/>
          </p:nvPr>
        </p:nvSpPr>
        <p:spPr/>
        <p:txBody>
          <a:bodyPr/>
          <a:lstStyle>
            <a:lvl1pPr>
              <a:defRPr/>
            </a:lvl1pPr>
          </a:lstStyle>
          <a:p>
            <a:r>
              <a:rPr lang="de-DE" altLang="de-DE"/>
              <a:t>Veranstaltung</a:t>
            </a:r>
          </a:p>
        </p:txBody>
      </p:sp>
      <p:sp>
        <p:nvSpPr>
          <p:cNvPr id="7" name="Foliennummernplatzhalter 6"/>
          <p:cNvSpPr>
            <a:spLocks noGrp="1"/>
          </p:cNvSpPr>
          <p:nvPr>
            <p:ph type="sldNum" sz="quarter" idx="12"/>
          </p:nvPr>
        </p:nvSpPr>
        <p:spPr/>
        <p:txBody>
          <a:bodyPr/>
          <a:lstStyle>
            <a:lvl1pPr>
              <a:defRPr/>
            </a:lvl1pPr>
          </a:lstStyle>
          <a:p>
            <a:r>
              <a:rPr lang="de-DE" altLang="de-DE"/>
              <a:t>Seite </a:t>
            </a:r>
            <a:fld id="{1E832D47-690B-41F0-BCAD-9F165EFE9095}" type="slidenum">
              <a:rPr lang="de-DE" altLang="de-DE"/>
              <a:pPr/>
              <a:t>‹Nr.›</a:t>
            </a:fld>
            <a:endParaRPr lang="de-DE" altLang="de-DE"/>
          </a:p>
        </p:txBody>
      </p:sp>
    </p:spTree>
    <p:extLst>
      <p:ext uri="{BB962C8B-B14F-4D97-AF65-F5344CB8AC3E}">
        <p14:creationId xmlns:p14="http://schemas.microsoft.com/office/powerpoint/2010/main" val="209697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lvl1pPr>
              <a:defRPr/>
            </a:lvl1pPr>
          </a:lstStyle>
          <a:p>
            <a:r>
              <a:rPr lang="de-DE" altLang="de-DE"/>
              <a:t>Datum</a:t>
            </a:r>
          </a:p>
        </p:txBody>
      </p:sp>
      <p:sp>
        <p:nvSpPr>
          <p:cNvPr id="4" name="Fußzeilenplatzhalter 3"/>
          <p:cNvSpPr>
            <a:spLocks noGrp="1"/>
          </p:cNvSpPr>
          <p:nvPr>
            <p:ph type="ftr" sz="quarter" idx="11"/>
          </p:nvPr>
        </p:nvSpPr>
        <p:spPr>
          <a:xfrm>
            <a:off x="767408" y="6496051"/>
            <a:ext cx="5809076" cy="333375"/>
          </a:xfrm>
        </p:spPr>
        <p:txBody>
          <a:bodyPr/>
          <a:lstStyle>
            <a:lvl1pPr>
              <a:defRPr/>
            </a:lvl1pPr>
          </a:lstStyle>
          <a:p>
            <a:r>
              <a:rPr lang="de-DE" altLang="de-DE" dirty="0"/>
              <a:t>Veranstaltung</a:t>
            </a:r>
          </a:p>
        </p:txBody>
      </p:sp>
      <p:sp>
        <p:nvSpPr>
          <p:cNvPr id="5" name="Foliennummernplatzhalter 4"/>
          <p:cNvSpPr>
            <a:spLocks noGrp="1"/>
          </p:cNvSpPr>
          <p:nvPr>
            <p:ph type="sldNum" sz="quarter" idx="12"/>
          </p:nvPr>
        </p:nvSpPr>
        <p:spPr>
          <a:xfrm>
            <a:off x="9635068" y="6496051"/>
            <a:ext cx="2005548" cy="333375"/>
          </a:xfrm>
        </p:spPr>
        <p:txBody>
          <a:bodyPr/>
          <a:lstStyle>
            <a:lvl1pPr>
              <a:defRPr/>
            </a:lvl1pPr>
          </a:lstStyle>
          <a:p>
            <a:r>
              <a:rPr lang="de-DE" altLang="de-DE" dirty="0"/>
              <a:t>Seite </a:t>
            </a:r>
            <a:fld id="{9E1CCE1E-BB16-4C91-9013-2F8E5D1DD0AC}" type="slidenum">
              <a:rPr lang="de-DE" altLang="de-DE"/>
              <a:pPr/>
              <a:t>‹Nr.›</a:t>
            </a:fld>
            <a:endParaRPr lang="de-DE" altLang="de-DE" dirty="0"/>
          </a:p>
        </p:txBody>
      </p:sp>
    </p:spTree>
    <p:extLst>
      <p:ext uri="{BB962C8B-B14F-4D97-AF65-F5344CB8AC3E}">
        <p14:creationId xmlns:p14="http://schemas.microsoft.com/office/powerpoint/2010/main" val="17244139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a:t>Datum</a:t>
            </a:r>
          </a:p>
        </p:txBody>
      </p:sp>
      <p:sp>
        <p:nvSpPr>
          <p:cNvPr id="3" name="Fußzeilenplatzhalter 2"/>
          <p:cNvSpPr>
            <a:spLocks noGrp="1"/>
          </p:cNvSpPr>
          <p:nvPr>
            <p:ph type="ftr" sz="quarter" idx="11"/>
          </p:nvPr>
        </p:nvSpPr>
        <p:spPr/>
        <p:txBody>
          <a:bodyPr/>
          <a:lstStyle>
            <a:lvl1pPr>
              <a:defRPr/>
            </a:lvl1pPr>
          </a:lstStyle>
          <a:p>
            <a:r>
              <a:rPr lang="de-DE" altLang="de-DE"/>
              <a:t>Veranstaltung</a:t>
            </a:r>
          </a:p>
        </p:txBody>
      </p:sp>
      <p:sp>
        <p:nvSpPr>
          <p:cNvPr id="4" name="Foliennummernplatzhalter 3"/>
          <p:cNvSpPr>
            <a:spLocks noGrp="1"/>
          </p:cNvSpPr>
          <p:nvPr>
            <p:ph type="sldNum" sz="quarter" idx="12"/>
          </p:nvPr>
        </p:nvSpPr>
        <p:spPr>
          <a:xfrm>
            <a:off x="9635068" y="6496051"/>
            <a:ext cx="2077556" cy="333375"/>
          </a:xfrm>
        </p:spPr>
        <p:txBody>
          <a:bodyPr/>
          <a:lstStyle>
            <a:lvl1pPr>
              <a:defRPr/>
            </a:lvl1pPr>
          </a:lstStyle>
          <a:p>
            <a:r>
              <a:rPr lang="de-DE" altLang="de-DE" dirty="0"/>
              <a:t>Seite </a:t>
            </a:r>
            <a:fld id="{C13503F5-875C-4BFD-8DC7-D3B87DC98B0A}" type="slidenum">
              <a:rPr lang="de-DE" altLang="de-DE"/>
              <a:pPr/>
              <a:t>‹Nr.›</a:t>
            </a:fld>
            <a:endParaRPr lang="de-DE" altLang="de-DE" dirty="0"/>
          </a:p>
        </p:txBody>
      </p:sp>
    </p:spTree>
    <p:extLst>
      <p:ext uri="{BB962C8B-B14F-4D97-AF65-F5344CB8AC3E}">
        <p14:creationId xmlns:p14="http://schemas.microsoft.com/office/powerpoint/2010/main" val="424313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Text schmal mit Bild rechts">
    <p:spTree>
      <p:nvGrpSpPr>
        <p:cNvPr id="1" name=""/>
        <p:cNvGrpSpPr/>
        <p:nvPr/>
      </p:nvGrpSpPr>
      <p:grpSpPr>
        <a:xfrm>
          <a:off x="0" y="0"/>
          <a:ext cx="0" cy="0"/>
          <a:chOff x="0" y="0"/>
          <a:chExt cx="0" cy="0"/>
        </a:xfrm>
      </p:grpSpPr>
      <p:sp>
        <p:nvSpPr>
          <p:cNvPr id="2" name="Titel 1"/>
          <p:cNvSpPr>
            <a:spLocks noGrp="1"/>
          </p:cNvSpPr>
          <p:nvPr>
            <p:ph type="title"/>
          </p:nvPr>
        </p:nvSpPr>
        <p:spPr>
          <a:xfrm>
            <a:off x="720000" y="766800"/>
            <a:ext cx="10920616" cy="572616"/>
          </a:xfrm>
        </p:spPr>
        <p:txBody>
          <a:bodyPr anchor="b"/>
          <a:lstStyle>
            <a:lvl1pPr>
              <a:defRPr sz="3000"/>
            </a:lvl1pPr>
          </a:lstStyle>
          <a:p>
            <a:r>
              <a:rPr lang="de-DE" smtClean="0"/>
              <a:t>Titelmasterformat durch Klicken bearbeiten</a:t>
            </a:r>
            <a:endParaRPr lang="de-DE" dirty="0"/>
          </a:p>
        </p:txBody>
      </p:sp>
      <p:sp>
        <p:nvSpPr>
          <p:cNvPr id="3" name="Bildplatzhalter 2"/>
          <p:cNvSpPr>
            <a:spLocks noGrp="1"/>
          </p:cNvSpPr>
          <p:nvPr>
            <p:ph type="pic" idx="1"/>
          </p:nvPr>
        </p:nvSpPr>
        <p:spPr>
          <a:xfrm>
            <a:off x="4583832" y="1484784"/>
            <a:ext cx="7056784" cy="4824536"/>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719668" y="1484784"/>
            <a:ext cx="3720148" cy="4824536"/>
          </a:xfrm>
        </p:spPr>
        <p:txBody>
          <a:bodyPr/>
          <a:lstStyle>
            <a:lvl1pPr marL="0" indent="0">
              <a:buNone/>
              <a:defRPr sz="2000" b="1">
                <a:latin typeface="+mn-lt"/>
              </a:defRPr>
            </a:lvl1pPr>
            <a:lvl2pPr marL="0" indent="0">
              <a:buNone/>
              <a:defRPr sz="2000" baseline="0">
                <a:latin typeface="+mn-lt"/>
              </a:defRPr>
            </a:lvl2pPr>
            <a:lvl3pPr marL="914400" indent="0">
              <a:buNone/>
              <a:defRPr sz="1200"/>
            </a:lvl3pPr>
            <a:lvl4pPr marL="1371600" indent="0">
              <a:buNone/>
              <a:defRPr sz="1000"/>
            </a:lvl4pPr>
            <a:lvl5pPr marL="536400" indent="-270000">
              <a:spcBef>
                <a:spcPts val="504"/>
              </a:spcBef>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a:p>
            <a:pPr lvl="1"/>
            <a:r>
              <a:rPr lang="de-DE" smtClean="0"/>
              <a:t>Zweite Ebene</a:t>
            </a:r>
          </a:p>
        </p:txBody>
      </p:sp>
      <p:sp>
        <p:nvSpPr>
          <p:cNvPr id="5" name="Datumsplatzhalter 4"/>
          <p:cNvSpPr>
            <a:spLocks noGrp="1"/>
          </p:cNvSpPr>
          <p:nvPr>
            <p:ph type="dt" sz="half" idx="10"/>
          </p:nvPr>
        </p:nvSpPr>
        <p:spPr/>
        <p:txBody>
          <a:bodyPr/>
          <a:lstStyle>
            <a:lvl1pPr>
              <a:defRPr/>
            </a:lvl1pPr>
          </a:lstStyle>
          <a:p>
            <a:r>
              <a:rPr lang="de-DE" altLang="de-DE"/>
              <a:t>Datum</a:t>
            </a:r>
          </a:p>
        </p:txBody>
      </p:sp>
      <p:sp>
        <p:nvSpPr>
          <p:cNvPr id="6" name="Fußzeilenplatzhalter 5"/>
          <p:cNvSpPr>
            <a:spLocks noGrp="1"/>
          </p:cNvSpPr>
          <p:nvPr>
            <p:ph type="ftr" sz="quarter" idx="11"/>
          </p:nvPr>
        </p:nvSpPr>
        <p:spPr/>
        <p:txBody>
          <a:bodyPr/>
          <a:lstStyle>
            <a:lvl1pPr>
              <a:defRPr/>
            </a:lvl1pPr>
          </a:lstStyle>
          <a:p>
            <a:r>
              <a:rPr lang="de-DE" altLang="de-DE"/>
              <a:t>Veranstaltung</a:t>
            </a:r>
          </a:p>
        </p:txBody>
      </p:sp>
      <p:sp>
        <p:nvSpPr>
          <p:cNvPr id="7" name="Foliennummernplatzhalter 6"/>
          <p:cNvSpPr>
            <a:spLocks noGrp="1"/>
          </p:cNvSpPr>
          <p:nvPr>
            <p:ph type="sldNum" sz="quarter" idx="12"/>
          </p:nvPr>
        </p:nvSpPr>
        <p:spPr/>
        <p:txBody>
          <a:bodyPr/>
          <a:lstStyle>
            <a:lvl1pPr>
              <a:defRPr/>
            </a:lvl1pPr>
          </a:lstStyle>
          <a:p>
            <a:r>
              <a:rPr lang="de-DE" altLang="de-DE"/>
              <a:t>Seite </a:t>
            </a:r>
            <a:fld id="{53926E1C-4BB1-4A3E-B192-0F3494B0855F}" type="slidenum">
              <a:rPr lang="de-DE" altLang="de-DE"/>
              <a:pPr/>
              <a:t>‹Nr.›</a:t>
            </a:fld>
            <a:endParaRPr lang="de-DE" altLang="de-DE"/>
          </a:p>
        </p:txBody>
      </p:sp>
    </p:spTree>
    <p:extLst>
      <p:ext uri="{BB962C8B-B14F-4D97-AF65-F5344CB8AC3E}">
        <p14:creationId xmlns:p14="http://schemas.microsoft.com/office/powerpoint/2010/main" val="36135893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ext breit mit Bild rechts">
    <p:spTree>
      <p:nvGrpSpPr>
        <p:cNvPr id="1" name=""/>
        <p:cNvGrpSpPr/>
        <p:nvPr/>
      </p:nvGrpSpPr>
      <p:grpSpPr>
        <a:xfrm>
          <a:off x="0" y="0"/>
          <a:ext cx="0" cy="0"/>
          <a:chOff x="0" y="0"/>
          <a:chExt cx="0" cy="0"/>
        </a:xfrm>
      </p:grpSpPr>
      <p:sp>
        <p:nvSpPr>
          <p:cNvPr id="2" name="Titel 1"/>
          <p:cNvSpPr>
            <a:spLocks noGrp="1"/>
          </p:cNvSpPr>
          <p:nvPr>
            <p:ph type="title"/>
          </p:nvPr>
        </p:nvSpPr>
        <p:spPr>
          <a:xfrm>
            <a:off x="720000" y="766800"/>
            <a:ext cx="10920616" cy="572616"/>
          </a:xfrm>
        </p:spPr>
        <p:txBody>
          <a:bodyPr anchor="b"/>
          <a:lstStyle>
            <a:lvl1pPr>
              <a:defRPr sz="3000"/>
            </a:lvl1pPr>
          </a:lstStyle>
          <a:p>
            <a:r>
              <a:rPr lang="de-DE" smtClean="0"/>
              <a:t>Titelmasterformat durch Klicken bearbeiten</a:t>
            </a:r>
            <a:endParaRPr lang="de-DE" dirty="0"/>
          </a:p>
        </p:txBody>
      </p:sp>
      <p:sp>
        <p:nvSpPr>
          <p:cNvPr id="3" name="Bildplatzhalter 2"/>
          <p:cNvSpPr>
            <a:spLocks noGrp="1"/>
          </p:cNvSpPr>
          <p:nvPr>
            <p:ph type="pic" idx="1"/>
          </p:nvPr>
        </p:nvSpPr>
        <p:spPr>
          <a:xfrm>
            <a:off x="8256240" y="1484784"/>
            <a:ext cx="3384376" cy="4824536"/>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719668" y="1484784"/>
            <a:ext cx="7392556" cy="4824536"/>
          </a:xfrm>
        </p:spPr>
        <p:txBody>
          <a:bodyPr/>
          <a:lstStyle>
            <a:lvl1pPr marL="0" indent="0">
              <a:buNone/>
              <a:defRPr sz="2000" b="1">
                <a:latin typeface="+mn-lt"/>
              </a:defRPr>
            </a:lvl1pPr>
            <a:lvl2pPr marL="0" indent="0">
              <a:buNone/>
              <a:defRPr sz="2000" baseline="0">
                <a:latin typeface="+mn-lt"/>
              </a:defRPr>
            </a:lvl2pPr>
            <a:lvl3pPr marL="914400" indent="0">
              <a:buNone/>
              <a:defRPr sz="1200"/>
            </a:lvl3pPr>
            <a:lvl4pPr marL="1371600" indent="0">
              <a:buNone/>
              <a:defRPr sz="1000"/>
            </a:lvl4pPr>
            <a:lvl5pPr marL="536400" indent="-270000">
              <a:spcBef>
                <a:spcPts val="504"/>
              </a:spcBef>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a:p>
            <a:pPr lvl="1"/>
            <a:r>
              <a:rPr lang="de-DE" smtClean="0"/>
              <a:t>Zweite Ebene</a:t>
            </a:r>
          </a:p>
        </p:txBody>
      </p:sp>
      <p:sp>
        <p:nvSpPr>
          <p:cNvPr id="5" name="Datumsplatzhalter 4"/>
          <p:cNvSpPr>
            <a:spLocks noGrp="1"/>
          </p:cNvSpPr>
          <p:nvPr>
            <p:ph type="dt" sz="half" idx="10"/>
          </p:nvPr>
        </p:nvSpPr>
        <p:spPr/>
        <p:txBody>
          <a:bodyPr/>
          <a:lstStyle>
            <a:lvl1pPr>
              <a:defRPr/>
            </a:lvl1pPr>
          </a:lstStyle>
          <a:p>
            <a:r>
              <a:rPr lang="de-DE" altLang="de-DE"/>
              <a:t>Datum</a:t>
            </a:r>
          </a:p>
        </p:txBody>
      </p:sp>
      <p:sp>
        <p:nvSpPr>
          <p:cNvPr id="6" name="Fußzeilenplatzhalter 5"/>
          <p:cNvSpPr>
            <a:spLocks noGrp="1"/>
          </p:cNvSpPr>
          <p:nvPr>
            <p:ph type="ftr" sz="quarter" idx="11"/>
          </p:nvPr>
        </p:nvSpPr>
        <p:spPr/>
        <p:txBody>
          <a:bodyPr/>
          <a:lstStyle>
            <a:lvl1pPr>
              <a:defRPr/>
            </a:lvl1pPr>
          </a:lstStyle>
          <a:p>
            <a:r>
              <a:rPr lang="de-DE" altLang="de-DE"/>
              <a:t>Veranstaltung</a:t>
            </a:r>
          </a:p>
        </p:txBody>
      </p:sp>
      <p:sp>
        <p:nvSpPr>
          <p:cNvPr id="7" name="Foliennummernplatzhalter 6"/>
          <p:cNvSpPr>
            <a:spLocks noGrp="1"/>
          </p:cNvSpPr>
          <p:nvPr>
            <p:ph type="sldNum" sz="quarter" idx="12"/>
          </p:nvPr>
        </p:nvSpPr>
        <p:spPr/>
        <p:txBody>
          <a:bodyPr/>
          <a:lstStyle>
            <a:lvl1pPr>
              <a:defRPr/>
            </a:lvl1pPr>
          </a:lstStyle>
          <a:p>
            <a:r>
              <a:rPr lang="de-DE" altLang="de-DE"/>
              <a:t>Seite </a:t>
            </a:r>
            <a:fld id="{53926E1C-4BB1-4A3E-B192-0F3494B0855F}" type="slidenum">
              <a:rPr lang="de-DE" altLang="de-DE"/>
              <a:pPr/>
              <a:t>‹Nr.›</a:t>
            </a:fld>
            <a:endParaRPr lang="de-DE" altLang="de-DE"/>
          </a:p>
        </p:txBody>
      </p:sp>
    </p:spTree>
    <p:extLst>
      <p:ext uri="{BB962C8B-B14F-4D97-AF65-F5344CB8AC3E}">
        <p14:creationId xmlns:p14="http://schemas.microsoft.com/office/powerpoint/2010/main" val="1818721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Text breit mit Bild links">
    <p:spTree>
      <p:nvGrpSpPr>
        <p:cNvPr id="1" name=""/>
        <p:cNvGrpSpPr/>
        <p:nvPr/>
      </p:nvGrpSpPr>
      <p:grpSpPr>
        <a:xfrm>
          <a:off x="0" y="0"/>
          <a:ext cx="0" cy="0"/>
          <a:chOff x="0" y="0"/>
          <a:chExt cx="0" cy="0"/>
        </a:xfrm>
      </p:grpSpPr>
      <p:sp>
        <p:nvSpPr>
          <p:cNvPr id="2" name="Titel 1"/>
          <p:cNvSpPr>
            <a:spLocks noGrp="1"/>
          </p:cNvSpPr>
          <p:nvPr>
            <p:ph type="title"/>
          </p:nvPr>
        </p:nvSpPr>
        <p:spPr>
          <a:xfrm>
            <a:off x="720000" y="766800"/>
            <a:ext cx="10920616" cy="572616"/>
          </a:xfrm>
        </p:spPr>
        <p:txBody>
          <a:bodyPr anchor="b"/>
          <a:lstStyle>
            <a:lvl1pPr>
              <a:defRPr sz="3000"/>
            </a:lvl1pPr>
          </a:lstStyle>
          <a:p>
            <a:r>
              <a:rPr lang="de-DE" smtClean="0"/>
              <a:t>Titelmasterformat durch Klicken bearbeiten</a:t>
            </a:r>
            <a:endParaRPr lang="de-DE" dirty="0"/>
          </a:p>
        </p:txBody>
      </p:sp>
      <p:sp>
        <p:nvSpPr>
          <p:cNvPr id="3" name="Bildplatzhalter 2"/>
          <p:cNvSpPr>
            <a:spLocks noGrp="1"/>
          </p:cNvSpPr>
          <p:nvPr>
            <p:ph type="pic" idx="1"/>
          </p:nvPr>
        </p:nvSpPr>
        <p:spPr>
          <a:xfrm>
            <a:off x="719667" y="1484108"/>
            <a:ext cx="3384376" cy="4824536"/>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4248060" y="1484108"/>
            <a:ext cx="7392556" cy="4824536"/>
          </a:xfrm>
        </p:spPr>
        <p:txBody>
          <a:bodyPr/>
          <a:lstStyle>
            <a:lvl1pPr marL="0" indent="0">
              <a:buNone/>
              <a:defRPr sz="2000" b="1">
                <a:latin typeface="+mn-lt"/>
              </a:defRPr>
            </a:lvl1pPr>
            <a:lvl2pPr marL="0" indent="0">
              <a:buNone/>
              <a:defRPr sz="2000" baseline="0">
                <a:latin typeface="+mn-lt"/>
              </a:defRPr>
            </a:lvl2pPr>
            <a:lvl3pPr marL="914400" indent="0">
              <a:buNone/>
              <a:defRPr sz="1200"/>
            </a:lvl3pPr>
            <a:lvl4pPr marL="1371600" indent="0">
              <a:buNone/>
              <a:defRPr sz="1000"/>
            </a:lvl4pPr>
            <a:lvl5pPr marL="536400" indent="-270000">
              <a:spcBef>
                <a:spcPts val="504"/>
              </a:spcBef>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a:p>
            <a:pPr lvl="1"/>
            <a:r>
              <a:rPr lang="de-DE" smtClean="0"/>
              <a:t>Zweite Ebene</a:t>
            </a:r>
          </a:p>
        </p:txBody>
      </p:sp>
      <p:sp>
        <p:nvSpPr>
          <p:cNvPr id="5" name="Datumsplatzhalter 4"/>
          <p:cNvSpPr>
            <a:spLocks noGrp="1"/>
          </p:cNvSpPr>
          <p:nvPr>
            <p:ph type="dt" sz="half" idx="10"/>
          </p:nvPr>
        </p:nvSpPr>
        <p:spPr/>
        <p:txBody>
          <a:bodyPr/>
          <a:lstStyle>
            <a:lvl1pPr>
              <a:defRPr/>
            </a:lvl1pPr>
          </a:lstStyle>
          <a:p>
            <a:r>
              <a:rPr lang="de-DE" altLang="de-DE"/>
              <a:t>Datum</a:t>
            </a:r>
          </a:p>
        </p:txBody>
      </p:sp>
      <p:sp>
        <p:nvSpPr>
          <p:cNvPr id="6" name="Fußzeilenplatzhalter 5"/>
          <p:cNvSpPr>
            <a:spLocks noGrp="1"/>
          </p:cNvSpPr>
          <p:nvPr>
            <p:ph type="ftr" sz="quarter" idx="11"/>
          </p:nvPr>
        </p:nvSpPr>
        <p:spPr/>
        <p:txBody>
          <a:bodyPr/>
          <a:lstStyle>
            <a:lvl1pPr>
              <a:defRPr/>
            </a:lvl1pPr>
          </a:lstStyle>
          <a:p>
            <a:r>
              <a:rPr lang="de-DE" altLang="de-DE"/>
              <a:t>Veranstaltung</a:t>
            </a:r>
          </a:p>
        </p:txBody>
      </p:sp>
      <p:sp>
        <p:nvSpPr>
          <p:cNvPr id="7" name="Foliennummernplatzhalter 6"/>
          <p:cNvSpPr>
            <a:spLocks noGrp="1"/>
          </p:cNvSpPr>
          <p:nvPr>
            <p:ph type="sldNum" sz="quarter" idx="12"/>
          </p:nvPr>
        </p:nvSpPr>
        <p:spPr/>
        <p:txBody>
          <a:bodyPr/>
          <a:lstStyle>
            <a:lvl1pPr>
              <a:defRPr/>
            </a:lvl1pPr>
          </a:lstStyle>
          <a:p>
            <a:r>
              <a:rPr lang="de-DE" altLang="de-DE"/>
              <a:t>Seite </a:t>
            </a:r>
            <a:fld id="{53926E1C-4BB1-4A3E-B192-0F3494B0855F}" type="slidenum">
              <a:rPr lang="de-DE" altLang="de-DE"/>
              <a:pPr/>
              <a:t>‹Nr.›</a:t>
            </a:fld>
            <a:endParaRPr lang="de-DE" altLang="de-DE"/>
          </a:p>
        </p:txBody>
      </p:sp>
    </p:spTree>
    <p:extLst>
      <p:ext uri="{BB962C8B-B14F-4D97-AF65-F5344CB8AC3E}">
        <p14:creationId xmlns:p14="http://schemas.microsoft.com/office/powerpoint/2010/main" val="6949421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58851" y="1211263"/>
            <a:ext cx="10515600" cy="67945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58851" y="2125663"/>
            <a:ext cx="5154083" cy="40322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6316133" y="2125664"/>
            <a:ext cx="5156200" cy="19399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6316133" y="4217989"/>
            <a:ext cx="5156200" cy="19399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49500056"/>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 xmlns:a16="http://schemas.microsoft.com/office/drawing/2014/main" id="{24EA34D8-1483-DCD9-26C3-67A33E31480B}"/>
              </a:ext>
              <a:ext uri="{C183D7F6-B498-43B3-948B-1728B52AA6E4}">
                <adec:decorative xmlns="" xmlns:adec="http://schemas.microsoft.com/office/drawing/2017/decorative" val="1"/>
              </a:ext>
            </a:extLst>
          </p:cNvPr>
          <p:cNvSpPr/>
          <p:nvPr userDrawn="1"/>
        </p:nvSpPr>
        <p:spPr bwMode="auto">
          <a:xfrm>
            <a:off x="0" y="6438899"/>
            <a:ext cx="12192000" cy="419100"/>
          </a:xfrm>
          <a:prstGeom prst="rect">
            <a:avLst/>
          </a:prstGeom>
          <a:solidFill>
            <a:srgbClr val="004994"/>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tab pos="1616075" algn="l"/>
              </a:tabLst>
            </a:pPr>
            <a:endParaRPr kumimoji="0" lang="de-DE" sz="2000" b="0" i="0" u="none" strike="noStrike" cap="none" normalizeH="0" baseline="0">
              <a:ln>
                <a:noFill/>
              </a:ln>
              <a:solidFill>
                <a:srgbClr val="6D6D6D"/>
              </a:solidFill>
              <a:effectLst/>
              <a:latin typeface="Arial" panose="020B0604020202020204" pitchFamily="34" charset="0"/>
            </a:endParaRPr>
          </a:p>
        </p:txBody>
      </p:sp>
      <p:sp>
        <p:nvSpPr>
          <p:cNvPr id="1035" name="Rectangle 11"/>
          <p:cNvSpPr>
            <a:spLocks noGrp="1" noChangeArrowheads="1"/>
          </p:cNvSpPr>
          <p:nvPr>
            <p:ph type="dt" sz="half" idx="2"/>
          </p:nvPr>
        </p:nvSpPr>
        <p:spPr bwMode="auto">
          <a:xfrm>
            <a:off x="6917267" y="6496051"/>
            <a:ext cx="2434167" cy="333375"/>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a:spcBef>
                <a:spcPct val="0"/>
              </a:spcBef>
              <a:defRPr sz="1200">
                <a:solidFill>
                  <a:schemeClr val="bg1"/>
                </a:solidFill>
              </a:defRPr>
            </a:lvl1pPr>
          </a:lstStyle>
          <a:p>
            <a:r>
              <a:rPr lang="de-DE" altLang="de-DE"/>
              <a:t>Datum</a:t>
            </a:r>
          </a:p>
        </p:txBody>
      </p:sp>
      <p:sp>
        <p:nvSpPr>
          <p:cNvPr id="1036" name="Rectangle 12"/>
          <p:cNvSpPr>
            <a:spLocks noGrp="1" noChangeArrowheads="1"/>
          </p:cNvSpPr>
          <p:nvPr>
            <p:ph type="ftr" sz="quarter" idx="3"/>
          </p:nvPr>
        </p:nvSpPr>
        <p:spPr bwMode="auto">
          <a:xfrm>
            <a:off x="719667" y="6496051"/>
            <a:ext cx="5856817" cy="333375"/>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a:spcBef>
                <a:spcPct val="0"/>
              </a:spcBef>
              <a:defRPr sz="1200">
                <a:solidFill>
                  <a:schemeClr val="bg1"/>
                </a:solidFill>
              </a:defRPr>
            </a:lvl1pPr>
          </a:lstStyle>
          <a:p>
            <a:r>
              <a:rPr lang="de-DE" altLang="de-DE" dirty="0"/>
              <a:t>Veranstaltung</a:t>
            </a:r>
          </a:p>
        </p:txBody>
      </p:sp>
      <p:sp>
        <p:nvSpPr>
          <p:cNvPr id="1038" name="Rectangle 14"/>
          <p:cNvSpPr>
            <a:spLocks noGrp="1" noChangeArrowheads="1"/>
          </p:cNvSpPr>
          <p:nvPr>
            <p:ph type="body" idx="1"/>
          </p:nvPr>
        </p:nvSpPr>
        <p:spPr bwMode="auto">
          <a:xfrm>
            <a:off x="719667" y="1484314"/>
            <a:ext cx="10920949" cy="4897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a:t>Zwischenüberschrift 20pt</a:t>
            </a:r>
          </a:p>
          <a:p>
            <a:pPr lvl="1"/>
            <a:r>
              <a:rPr lang="de-DE" altLang="de-DE" dirty="0"/>
              <a:t>Fließtext optimal 20pt</a:t>
            </a:r>
          </a:p>
          <a:p>
            <a:pPr lvl="2"/>
            <a:r>
              <a:rPr lang="de-DE" altLang="de-DE" dirty="0"/>
              <a:t>Aufzählungspunkt</a:t>
            </a:r>
          </a:p>
          <a:p>
            <a:pPr lvl="3"/>
            <a:r>
              <a:rPr lang="de-DE" altLang="de-DE" dirty="0"/>
              <a:t>Aufzählungspunkt</a:t>
            </a:r>
          </a:p>
          <a:p>
            <a:pPr lvl="4"/>
            <a:r>
              <a:rPr lang="de-DE" altLang="de-DE" dirty="0"/>
              <a:t>Nächste Ebene</a:t>
            </a:r>
          </a:p>
        </p:txBody>
      </p:sp>
      <p:sp>
        <p:nvSpPr>
          <p:cNvPr id="1039" name="Rectangle 15"/>
          <p:cNvSpPr>
            <a:spLocks noGrp="1" noChangeArrowheads="1"/>
          </p:cNvSpPr>
          <p:nvPr>
            <p:ph type="title"/>
          </p:nvPr>
        </p:nvSpPr>
        <p:spPr bwMode="auto">
          <a:xfrm>
            <a:off x="719667" y="765175"/>
            <a:ext cx="10920949"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dirty="0"/>
              <a:t>Überschrift 30pt</a:t>
            </a:r>
          </a:p>
        </p:txBody>
      </p:sp>
      <p:sp>
        <p:nvSpPr>
          <p:cNvPr id="1037" name="Rectangle 13"/>
          <p:cNvSpPr>
            <a:spLocks noGrp="1" noChangeArrowheads="1"/>
          </p:cNvSpPr>
          <p:nvPr>
            <p:ph type="sldNum" sz="quarter" idx="4"/>
          </p:nvPr>
        </p:nvSpPr>
        <p:spPr bwMode="auto">
          <a:xfrm>
            <a:off x="9635068" y="6496051"/>
            <a:ext cx="200554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a:spcBef>
                <a:spcPct val="0"/>
              </a:spcBef>
              <a:defRPr sz="1200">
                <a:solidFill>
                  <a:schemeClr val="bg1"/>
                </a:solidFill>
              </a:defRPr>
            </a:lvl1pPr>
          </a:lstStyle>
          <a:p>
            <a:r>
              <a:rPr lang="de-DE" altLang="de-DE" dirty="0"/>
              <a:t>Seite </a:t>
            </a:r>
            <a:fld id="{B988F69E-07F7-4632-B6D5-B3DCDD892311}" type="slidenum">
              <a:rPr lang="de-DE" altLang="de-DE"/>
              <a:pPr/>
              <a:t>‹Nr.›</a:t>
            </a:fld>
            <a:endParaRPr lang="de-DE" altLang="de-DE" dirty="0"/>
          </a:p>
        </p:txBody>
      </p:sp>
      <p:pic>
        <p:nvPicPr>
          <p:cNvPr id="4" name="Grafik 3">
            <a:extLst>
              <a:ext uri="{FF2B5EF4-FFF2-40B4-BE49-F238E27FC236}">
                <a16:creationId xmlns="" xmlns:a16="http://schemas.microsoft.com/office/drawing/2014/main" id="{911169DB-FCD0-094E-FE3B-9BAA081DF8FA}"/>
              </a:ext>
              <a:ext uri="{C183D7F6-B498-43B3-948B-1728B52AA6E4}">
                <adec:decorative xmlns="" xmlns:adec="http://schemas.microsoft.com/office/drawing/2017/decorative" val="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43255" y="155020"/>
            <a:ext cx="1797361" cy="317340"/>
          </a:xfrm>
          <a:prstGeom prst="rect">
            <a:avLst/>
          </a:prstGeom>
        </p:spPr>
      </p:pic>
      <p:cxnSp>
        <p:nvCxnSpPr>
          <p:cNvPr id="5" name="Gerader Verbinder 4">
            <a:extLst>
              <a:ext uri="{FF2B5EF4-FFF2-40B4-BE49-F238E27FC236}">
                <a16:creationId xmlns="" xmlns:a16="http://schemas.microsoft.com/office/drawing/2014/main" id="{C43531E9-3920-45D5-7A92-FE7B09806B2E}"/>
              </a:ext>
              <a:ext uri="{C183D7F6-B498-43B3-948B-1728B52AA6E4}">
                <adec:decorative xmlns="" xmlns:adec="http://schemas.microsoft.com/office/drawing/2017/decorative" val="1"/>
              </a:ext>
            </a:extLst>
          </p:cNvPr>
          <p:cNvCxnSpPr/>
          <p:nvPr userDrawn="1"/>
        </p:nvCxnSpPr>
        <p:spPr bwMode="auto">
          <a:xfrm>
            <a:off x="-16329" y="579747"/>
            <a:ext cx="12192000" cy="0"/>
          </a:xfrm>
          <a:prstGeom prst="line">
            <a:avLst/>
          </a:prstGeom>
          <a:noFill/>
          <a:ln w="12700" cap="flat" cmpd="sng" algn="ctr">
            <a:solidFill>
              <a:srgbClr val="FAB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5" r:id="rId4"/>
    <p:sldLayoutId id="2147483656" r:id="rId5"/>
    <p:sldLayoutId id="2147483658" r:id="rId6"/>
    <p:sldLayoutId id="2147483662" r:id="rId7"/>
    <p:sldLayoutId id="2147483663" r:id="rId8"/>
    <p:sldLayoutId id="2147483664" r:id="rId9"/>
  </p:sldLayoutIdLst>
  <p:hf hdr="0"/>
  <p:txStyles>
    <p:titleStyle>
      <a:lvl1pPr algn="l" rtl="0" eaLnBrk="1" fontAlgn="base" hangingPunct="1">
        <a:spcBef>
          <a:spcPct val="0"/>
        </a:spcBef>
        <a:spcAft>
          <a:spcPct val="0"/>
        </a:spcAft>
        <a:defRPr sz="3000" b="1" kern="1200">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panose="020B0604020202020204" pitchFamily="34" charset="0"/>
        </a:defRPr>
      </a:lvl2pPr>
      <a:lvl3pPr algn="l" rtl="0" eaLnBrk="1" fontAlgn="base" hangingPunct="1">
        <a:spcBef>
          <a:spcPct val="0"/>
        </a:spcBef>
        <a:spcAft>
          <a:spcPct val="0"/>
        </a:spcAft>
        <a:defRPr sz="3000" b="1">
          <a:solidFill>
            <a:schemeClr val="tx2"/>
          </a:solidFill>
          <a:latin typeface="Arial" panose="020B0604020202020204" pitchFamily="34" charset="0"/>
        </a:defRPr>
      </a:lvl3pPr>
      <a:lvl4pPr algn="l" rtl="0" eaLnBrk="1" fontAlgn="base" hangingPunct="1">
        <a:spcBef>
          <a:spcPct val="0"/>
        </a:spcBef>
        <a:spcAft>
          <a:spcPct val="0"/>
        </a:spcAft>
        <a:defRPr sz="3000" b="1">
          <a:solidFill>
            <a:schemeClr val="tx2"/>
          </a:solidFill>
          <a:latin typeface="Arial" panose="020B0604020202020204" pitchFamily="34" charset="0"/>
        </a:defRPr>
      </a:lvl4pPr>
      <a:lvl5pPr algn="l" rtl="0" eaLnBrk="1" fontAlgn="base" hangingPunct="1">
        <a:spcBef>
          <a:spcPct val="0"/>
        </a:spcBef>
        <a:spcAft>
          <a:spcPct val="0"/>
        </a:spcAft>
        <a:defRPr sz="3000" b="1">
          <a:solidFill>
            <a:schemeClr val="tx2"/>
          </a:solidFill>
          <a:latin typeface="Arial" panose="020B0604020202020204" pitchFamily="34" charset="0"/>
        </a:defRPr>
      </a:lvl5pPr>
      <a:lvl6pPr marL="457200" algn="l" rtl="0" eaLnBrk="1" fontAlgn="base" hangingPunct="1">
        <a:spcBef>
          <a:spcPct val="0"/>
        </a:spcBef>
        <a:spcAft>
          <a:spcPct val="0"/>
        </a:spcAft>
        <a:defRPr sz="3000" b="1">
          <a:solidFill>
            <a:schemeClr val="tx2"/>
          </a:solidFill>
          <a:latin typeface="Arial" panose="020B0604020202020204" pitchFamily="34" charset="0"/>
        </a:defRPr>
      </a:lvl6pPr>
      <a:lvl7pPr marL="914400" algn="l" rtl="0" eaLnBrk="1" fontAlgn="base" hangingPunct="1">
        <a:spcBef>
          <a:spcPct val="0"/>
        </a:spcBef>
        <a:spcAft>
          <a:spcPct val="0"/>
        </a:spcAft>
        <a:defRPr sz="3000" b="1">
          <a:solidFill>
            <a:schemeClr val="tx2"/>
          </a:solidFill>
          <a:latin typeface="Arial" panose="020B0604020202020204" pitchFamily="34" charset="0"/>
        </a:defRPr>
      </a:lvl7pPr>
      <a:lvl8pPr marL="1371600" algn="l" rtl="0" eaLnBrk="1" fontAlgn="base" hangingPunct="1">
        <a:spcBef>
          <a:spcPct val="0"/>
        </a:spcBef>
        <a:spcAft>
          <a:spcPct val="0"/>
        </a:spcAft>
        <a:defRPr sz="3000" b="1">
          <a:solidFill>
            <a:schemeClr val="tx2"/>
          </a:solidFill>
          <a:latin typeface="Arial" panose="020B0604020202020204" pitchFamily="34" charset="0"/>
        </a:defRPr>
      </a:lvl8pPr>
      <a:lvl9pPr marL="1828800" algn="l" rtl="0" eaLnBrk="1" fontAlgn="base" hangingPunct="1">
        <a:spcBef>
          <a:spcPct val="0"/>
        </a:spcBef>
        <a:spcAft>
          <a:spcPct val="0"/>
        </a:spcAft>
        <a:defRPr sz="3000" b="1">
          <a:solidFill>
            <a:schemeClr val="tx2"/>
          </a:solidFill>
          <a:latin typeface="Arial" panose="020B0604020202020204" pitchFamily="34" charset="0"/>
        </a:defRPr>
      </a:lvl9pPr>
    </p:titleStyle>
    <p:bodyStyle>
      <a:lvl1pPr algn="l" rtl="0" eaLnBrk="1" fontAlgn="base" hangingPunct="1">
        <a:spcBef>
          <a:spcPct val="20000"/>
        </a:spcBef>
        <a:spcAft>
          <a:spcPct val="0"/>
        </a:spcAft>
        <a:tabLst>
          <a:tab pos="1616075" algn="l"/>
        </a:tabLst>
        <a:defRPr sz="2000" b="1" kern="1200">
          <a:solidFill>
            <a:schemeClr val="bg2"/>
          </a:solidFill>
          <a:latin typeface="+mn-lt"/>
          <a:ea typeface="+mn-ea"/>
          <a:cs typeface="+mn-cs"/>
        </a:defRPr>
      </a:lvl1pPr>
      <a:lvl2pPr marL="1588" algn="l" rtl="0" eaLnBrk="1" fontAlgn="base" hangingPunct="1">
        <a:spcBef>
          <a:spcPct val="20000"/>
        </a:spcBef>
        <a:spcAft>
          <a:spcPct val="0"/>
        </a:spcAft>
        <a:tabLst>
          <a:tab pos="1616075" algn="l"/>
        </a:tabLst>
        <a:defRPr sz="2000" kern="1200">
          <a:solidFill>
            <a:schemeClr val="bg2"/>
          </a:solidFill>
          <a:latin typeface="+mn-lt"/>
          <a:ea typeface="+mn-ea"/>
          <a:cs typeface="+mn-cs"/>
        </a:defRPr>
      </a:lvl2pPr>
      <a:lvl3pPr marL="265113" indent="-261938" algn="l" rtl="0" eaLnBrk="1" fontAlgn="base" hangingPunct="1">
        <a:spcBef>
          <a:spcPct val="20000"/>
        </a:spcBef>
        <a:spcAft>
          <a:spcPct val="0"/>
        </a:spcAft>
        <a:buClr>
          <a:srgbClr val="004994"/>
        </a:buClr>
        <a:buFont typeface="Wingdings" panose="05000000000000000000" pitchFamily="2" charset="2"/>
        <a:buChar char="§"/>
        <a:tabLst>
          <a:tab pos="1616075" algn="l"/>
        </a:tabLst>
        <a:defRPr sz="2000" kern="1200">
          <a:solidFill>
            <a:schemeClr val="bg2"/>
          </a:solidFill>
          <a:latin typeface="+mn-lt"/>
          <a:ea typeface="+mn-ea"/>
          <a:cs typeface="+mn-cs"/>
        </a:defRPr>
      </a:lvl3pPr>
      <a:lvl4pPr marL="534988" indent="-268288" algn="l" rtl="0" eaLnBrk="1" fontAlgn="base" hangingPunct="1">
        <a:spcBef>
          <a:spcPct val="20000"/>
        </a:spcBef>
        <a:spcAft>
          <a:spcPct val="0"/>
        </a:spcAft>
        <a:buFont typeface="Wingdings" panose="05000000000000000000" pitchFamily="2" charset="2"/>
        <a:buChar char="§"/>
        <a:tabLst>
          <a:tab pos="1616075" algn="l"/>
        </a:tabLst>
        <a:defRPr sz="2100" kern="1200">
          <a:solidFill>
            <a:schemeClr val="bg2"/>
          </a:solidFill>
          <a:latin typeface="+mn-lt"/>
          <a:ea typeface="+mn-ea"/>
          <a:cs typeface="+mn-cs"/>
        </a:defRPr>
      </a:lvl4pPr>
      <a:lvl5pPr marL="540000" indent="-147638" algn="l" rtl="0" eaLnBrk="1" fontAlgn="base" hangingPunct="1">
        <a:spcBef>
          <a:spcPct val="20000"/>
        </a:spcBef>
        <a:spcAft>
          <a:spcPct val="0"/>
        </a:spcAft>
        <a:buChar char="•"/>
        <a:tabLst>
          <a:tab pos="1616075" algn="l"/>
        </a:tabLst>
        <a:defRPr sz="1700" kern="1200">
          <a:solidFill>
            <a:srgbClr val="8787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nora.kan-praxis.de/ergonor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my.aami.org/aamiresources/previewfiles/HE75_1311_preview.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esetze-im-internet.de/mpg/MPG.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eur-lex.europa.eu/legal-content/DE/TXT/PDF/?uri=CELEX:32017R0745&amp;from=EN" TargetMode="External"/><Relationship Id="rId4" Type="http://schemas.openxmlformats.org/officeDocument/2006/relationships/hyperlink" Target="https://eur-lex.europa.eu/LexUriServ/LexUriServ.do?uri=CONSLEG:1993L0042:20071011:de: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kan.de/" TargetMode="External"/><Relationship Id="rId2" Type="http://schemas.openxmlformats.org/officeDocument/2006/relationships/hyperlink" Target="mailto:claus.backhaus@fh-muenster.de" TargetMode="Externa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www.institut-aser.de/" TargetMode="External"/><Relationship Id="rId4" Type="http://schemas.openxmlformats.org/officeDocument/2006/relationships/hyperlink" Target="https://ergonomie.kan-praxis.d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esetze-im-internet.de/mpg/__3.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2"/>
          <p:cNvSpPr>
            <a:spLocks noGrp="1" noChangeArrowheads="1"/>
          </p:cNvSpPr>
          <p:nvPr>
            <p:ph type="ctrTitle"/>
          </p:nvPr>
        </p:nvSpPr>
        <p:spPr/>
        <p:txBody>
          <a:bodyPr/>
          <a:lstStyle/>
          <a:p>
            <a:r>
              <a:rPr lang="de-DE" altLang="de-DE" sz="4000" dirty="0"/>
              <a:t>Ergonomie von Medizinprodukten</a:t>
            </a:r>
            <a:endParaRPr lang="de-DE" altLang="de-DE" sz="2400" dirty="0" smtClean="0"/>
          </a:p>
        </p:txBody>
      </p:sp>
      <p:sp>
        <p:nvSpPr>
          <p:cNvPr id="3075" name="Rectangle 43"/>
          <p:cNvSpPr>
            <a:spLocks noGrp="1" noChangeArrowheads="1"/>
          </p:cNvSpPr>
          <p:nvPr>
            <p:ph type="subTitle" idx="1"/>
          </p:nvPr>
        </p:nvSpPr>
        <p:spPr/>
        <p:txBody>
          <a:bodyPr/>
          <a:lstStyle/>
          <a:p>
            <a:pPr eaLnBrk="1" hangingPunct="1"/>
            <a:r>
              <a:rPr lang="de-DE" altLang="de-DE" dirty="0" smtClean="0"/>
              <a:t>Modul 7 – Ergonomie lernen</a:t>
            </a:r>
          </a:p>
        </p:txBody>
      </p:sp>
      <p:pic>
        <p:nvPicPr>
          <p:cNvPr id="2" name="Grafik 1" descr="Person, die einen Mundschutz, einen OP-Kittel, OP-Handschuhe und eine OP-Haube trägt. In der Hand hält sie eine Zange mit einem Tupfer und ein Tablett mit weiteren Tupfern."/>
          <p:cNvPicPr>
            <a:picLocks noChangeAspect="1"/>
          </p:cNvPicPr>
          <p:nvPr/>
        </p:nvPicPr>
        <p:blipFill>
          <a:blip r:embed="rId3"/>
          <a:stretch>
            <a:fillRect/>
          </a:stretch>
        </p:blipFill>
        <p:spPr>
          <a:xfrm>
            <a:off x="8616280" y="2780928"/>
            <a:ext cx="2554445" cy="3029975"/>
          </a:xfrm>
          <a:prstGeom prst="rect">
            <a:avLst/>
          </a:prstGeom>
        </p:spPr>
      </p:pic>
    </p:spTree>
    <p:extLst>
      <p:ext uri="{BB962C8B-B14F-4D97-AF65-F5344CB8AC3E}">
        <p14:creationId xmlns:p14="http://schemas.microsoft.com/office/powerpoint/2010/main" val="888335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3. Rechtliche Anforderungen zur Ergonomie</a:t>
            </a:r>
            <a:endParaRPr lang="de-DE" dirty="0"/>
          </a:p>
        </p:txBody>
      </p:sp>
      <p:sp>
        <p:nvSpPr>
          <p:cNvPr id="3" name="Inhaltsplatzhalter 2"/>
          <p:cNvSpPr>
            <a:spLocks noGrp="1"/>
          </p:cNvSpPr>
          <p:nvPr>
            <p:ph sz="half" idx="1"/>
          </p:nvPr>
        </p:nvSpPr>
        <p:spPr/>
        <p:txBody>
          <a:bodyPr/>
          <a:lstStyle/>
          <a:p>
            <a:pPr fontAlgn="t"/>
            <a:r>
              <a:rPr lang="de-DE" dirty="0"/>
              <a:t>Richtlinie </a:t>
            </a:r>
            <a:r>
              <a:rPr lang="de-DE" dirty="0" smtClean="0"/>
              <a:t>93/42/EWG</a:t>
            </a:r>
          </a:p>
          <a:p>
            <a:pPr fontAlgn="t"/>
            <a:endParaRPr lang="de-DE" sz="1900" b="0" dirty="0"/>
          </a:p>
          <a:p>
            <a:pPr fontAlgn="t"/>
            <a:r>
              <a:rPr lang="de-DE" sz="1800" b="0" dirty="0" smtClean="0"/>
              <a:t>Ergonomische </a:t>
            </a:r>
            <a:r>
              <a:rPr lang="de-DE" sz="1800" b="0" dirty="0"/>
              <a:t>Merkmale müssen Risiken durch </a:t>
            </a:r>
            <a:r>
              <a:rPr lang="de-DE" sz="1800" dirty="0"/>
              <a:t>Anwendungsfehler</a:t>
            </a:r>
            <a:r>
              <a:rPr lang="de-DE" sz="1800" b="0" dirty="0"/>
              <a:t> </a:t>
            </a:r>
            <a:r>
              <a:rPr lang="de-DE" sz="1800" b="0" dirty="0" smtClean="0"/>
              <a:t>verringern</a:t>
            </a:r>
          </a:p>
          <a:p>
            <a:pPr fontAlgn="t"/>
            <a:endParaRPr lang="de-DE" sz="1800" b="0" dirty="0" smtClean="0"/>
          </a:p>
          <a:p>
            <a:pPr fontAlgn="t"/>
            <a:r>
              <a:rPr lang="de-DE" sz="1800" dirty="0" smtClean="0"/>
              <a:t/>
            </a:r>
            <a:br>
              <a:rPr lang="de-DE" sz="1800" dirty="0" smtClean="0"/>
            </a:br>
            <a:r>
              <a:rPr lang="de-DE" sz="1800" dirty="0" smtClean="0"/>
              <a:t/>
            </a:r>
            <a:br>
              <a:rPr lang="de-DE" sz="1800" dirty="0" smtClean="0"/>
            </a:br>
            <a:r>
              <a:rPr lang="de-DE" sz="1800" dirty="0" smtClean="0"/>
              <a:t>Verletzungsrisiken</a:t>
            </a:r>
            <a:r>
              <a:rPr lang="de-DE" sz="1800" b="0" dirty="0" smtClean="0"/>
              <a:t> </a:t>
            </a:r>
            <a:r>
              <a:rPr lang="de-DE" sz="1800" b="0" dirty="0"/>
              <a:t>im Zusammenhang mit ergonomischen Merkmalen </a:t>
            </a:r>
            <a:r>
              <a:rPr lang="de-DE" sz="1800" b="0" dirty="0" smtClean="0"/>
              <a:t>ausschließen</a:t>
            </a:r>
          </a:p>
          <a:p>
            <a:pPr fontAlgn="t"/>
            <a:endParaRPr lang="de-DE" sz="1800" b="0" dirty="0"/>
          </a:p>
          <a:p>
            <a:pPr fontAlgn="t"/>
            <a:r>
              <a:rPr lang="de-DE" sz="1800" dirty="0" smtClean="0"/>
              <a:t>Messskalen</a:t>
            </a:r>
            <a:r>
              <a:rPr lang="de-DE" sz="1800" dirty="0"/>
              <a:t>, Bedienungs- und Anzeigeeinrichtungen </a:t>
            </a:r>
            <a:r>
              <a:rPr lang="de-DE" sz="1800" b="0" dirty="0"/>
              <a:t>entsprechen ergonomischen Grundsätzen</a:t>
            </a:r>
          </a:p>
          <a:p>
            <a:endParaRPr lang="de-DE" sz="1900" dirty="0"/>
          </a:p>
        </p:txBody>
      </p:sp>
      <p:sp>
        <p:nvSpPr>
          <p:cNvPr id="5" name="Inhaltsplatzhalter 4"/>
          <p:cNvSpPr>
            <a:spLocks noGrp="1"/>
          </p:cNvSpPr>
          <p:nvPr>
            <p:ph sz="half" idx="2"/>
          </p:nvPr>
        </p:nvSpPr>
        <p:spPr/>
        <p:txBody>
          <a:bodyPr/>
          <a:lstStyle/>
          <a:p>
            <a:pPr fontAlgn="t"/>
            <a:r>
              <a:rPr lang="de-DE" dirty="0" smtClean="0"/>
              <a:t>Verordnung EU 2017/745 </a:t>
            </a:r>
          </a:p>
          <a:p>
            <a:pPr fontAlgn="t"/>
            <a:endParaRPr lang="de-DE" sz="1900" b="0" dirty="0"/>
          </a:p>
          <a:p>
            <a:pPr fontAlgn="t"/>
            <a:r>
              <a:rPr lang="de-DE" sz="1800" b="0" dirty="0"/>
              <a:t>Verringerung der durch Anwendungsfehler bedingten </a:t>
            </a:r>
            <a:r>
              <a:rPr lang="de-DE" sz="1800" dirty="0"/>
              <a:t>Risiken aufgrund ergonomischer Merkmale </a:t>
            </a:r>
            <a:r>
              <a:rPr lang="de-DE" sz="1800" b="0" dirty="0"/>
              <a:t>des Produkts und der Umgebung </a:t>
            </a:r>
            <a:br>
              <a:rPr lang="de-DE" sz="1800" b="0" dirty="0"/>
            </a:br>
            <a:r>
              <a:rPr lang="de-DE" sz="1800" b="0" dirty="0"/>
              <a:t>(</a:t>
            </a:r>
            <a:r>
              <a:rPr lang="de-DE" sz="1800" dirty="0"/>
              <a:t>Patientensicherheit</a:t>
            </a:r>
            <a:r>
              <a:rPr lang="de-DE" sz="1800" b="0" dirty="0"/>
              <a:t> im Vordergrund</a:t>
            </a:r>
            <a:r>
              <a:rPr lang="de-DE" sz="1800" b="0" dirty="0" smtClean="0"/>
              <a:t>)</a:t>
            </a:r>
          </a:p>
          <a:p>
            <a:pPr fontAlgn="t"/>
            <a:r>
              <a:rPr lang="de-DE" sz="1800" b="0" dirty="0" smtClean="0"/>
              <a:t> </a:t>
            </a:r>
            <a:endParaRPr lang="de-DE" sz="1800" b="0" dirty="0"/>
          </a:p>
          <a:p>
            <a:pPr fontAlgn="auto"/>
            <a:r>
              <a:rPr lang="de-DE" sz="1800" dirty="0"/>
              <a:t>Verletzungsrisiken</a:t>
            </a:r>
            <a:r>
              <a:rPr lang="de-DE" sz="1800" b="0" dirty="0"/>
              <a:t> im Zusammenhang mit ergonomischen Merkmalen </a:t>
            </a:r>
            <a:r>
              <a:rPr lang="de-DE" sz="1800" b="0" dirty="0" smtClean="0"/>
              <a:t>ausschließen</a:t>
            </a:r>
          </a:p>
          <a:p>
            <a:pPr fontAlgn="auto"/>
            <a:endParaRPr lang="de-DE" sz="1800" b="0" dirty="0"/>
          </a:p>
          <a:p>
            <a:pPr fontAlgn="t"/>
            <a:r>
              <a:rPr lang="de-DE" sz="1800" dirty="0"/>
              <a:t>Messskalen, Bedienungs- und Anzeigeeinrichtungen</a:t>
            </a:r>
            <a:r>
              <a:rPr lang="de-DE" sz="1800" b="0" dirty="0"/>
              <a:t> </a:t>
            </a:r>
          </a:p>
          <a:p>
            <a:pPr fontAlgn="t"/>
            <a:r>
              <a:rPr lang="de-DE" sz="1800" b="0" dirty="0"/>
              <a:t>entsprechen ergonomischen Grundsätzen</a:t>
            </a:r>
          </a:p>
          <a:p>
            <a:endParaRPr lang="de-DE" sz="1900" dirty="0"/>
          </a:p>
        </p:txBody>
      </p:sp>
      <p:sp>
        <p:nvSpPr>
          <p:cNvPr id="23554"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FCC9554B-AFCD-4D61-B8B7-D36D4A3DF8C2}"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23555"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23556"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FFAC3FCD-A3B5-4BC4-AD0A-7882DFCA8280}" type="slidenum">
              <a:rPr lang="de-DE" altLang="de-DE" sz="1200" b="0">
                <a:solidFill>
                  <a:schemeClr val="bg1"/>
                </a:solidFill>
              </a:rPr>
              <a:pPr>
                <a:spcBef>
                  <a:spcPct val="0"/>
                </a:spcBef>
              </a:pPr>
              <a:t>10</a:t>
            </a:fld>
            <a:endParaRPr lang="de-DE" altLang="de-DE" sz="1200" b="0">
              <a:solidFill>
                <a:schemeClr val="bg1"/>
              </a:solidFill>
            </a:endParaRPr>
          </a:p>
        </p:txBody>
      </p:sp>
    </p:spTree>
    <p:extLst>
      <p:ext uri="{BB962C8B-B14F-4D97-AF65-F5344CB8AC3E}">
        <p14:creationId xmlns:p14="http://schemas.microsoft.com/office/powerpoint/2010/main" val="181154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3. Rechtliche Anforderungen zur Ergonomie</a:t>
            </a:r>
            <a:endParaRPr lang="de-DE" dirty="0"/>
          </a:p>
        </p:txBody>
      </p:sp>
      <p:sp>
        <p:nvSpPr>
          <p:cNvPr id="25606" name="Rectangle 3"/>
          <p:cNvSpPr>
            <a:spLocks noGrp="1" noChangeArrowheads="1"/>
          </p:cNvSpPr>
          <p:nvPr>
            <p:ph idx="1"/>
          </p:nvPr>
        </p:nvSpPr>
        <p:spPr/>
        <p:txBody>
          <a:bodyPr/>
          <a:lstStyle/>
          <a:p>
            <a:pPr marL="3175" lvl="2" indent="0">
              <a:buNone/>
              <a:defRPr/>
            </a:pPr>
            <a:r>
              <a:rPr lang="de-DE" altLang="de-DE" b="1" dirty="0" smtClean="0">
                <a:solidFill>
                  <a:srgbClr val="6F6F6F"/>
                </a:solidFill>
                <a:cs typeface="Arial" panose="020B0604020202020204" pitchFamily="34" charset="0"/>
              </a:rPr>
              <a:t>Harmonisierte Normen </a:t>
            </a:r>
            <a:r>
              <a:rPr lang="de-DE" altLang="de-DE" dirty="0" smtClean="0">
                <a:solidFill>
                  <a:srgbClr val="6F6F6F"/>
                </a:solidFill>
                <a:cs typeface="Arial" panose="020B0604020202020204" pitchFamily="34" charset="0"/>
              </a:rPr>
              <a:t>ermöglichen</a:t>
            </a:r>
            <a:endParaRPr lang="de-DE" altLang="de-DE" b="1" dirty="0" smtClean="0">
              <a:solidFill>
                <a:srgbClr val="6F6F6F"/>
              </a:solidFill>
              <a:cs typeface="Arial" panose="020B0604020202020204" pitchFamily="34" charset="0"/>
            </a:endParaRPr>
          </a:p>
          <a:p>
            <a:pPr marL="346075" lvl="2" indent="-342900">
              <a:spcAft>
                <a:spcPts val="1200"/>
              </a:spcAft>
              <a:buClr>
                <a:schemeClr val="bg2"/>
              </a:buClr>
              <a:buFont typeface="Wingdings" panose="05000000000000000000" pitchFamily="2" charset="2"/>
              <a:buChar char="à"/>
              <a:defRPr/>
            </a:pPr>
            <a:r>
              <a:rPr lang="de-DE" altLang="de-DE" b="1" dirty="0" smtClean="0">
                <a:solidFill>
                  <a:srgbClr val="6F6F6F"/>
                </a:solidFill>
                <a:cs typeface="Arial" panose="020B0604020202020204" pitchFamily="34" charset="0"/>
              </a:rPr>
              <a:t>Nachweis zur Einhaltung </a:t>
            </a:r>
            <a:r>
              <a:rPr lang="de-DE" altLang="de-DE" dirty="0" smtClean="0">
                <a:solidFill>
                  <a:srgbClr val="6F6F6F"/>
                </a:solidFill>
                <a:cs typeface="Arial" panose="020B0604020202020204" pitchFamily="34" charset="0"/>
              </a:rPr>
              <a:t>der „Grundlegenden Anforderungen“ der Richtlinie 93/42/EWG</a:t>
            </a:r>
          </a:p>
          <a:p>
            <a:pPr marL="3175" lvl="2" indent="0">
              <a:spcAft>
                <a:spcPts val="1200"/>
              </a:spcAft>
              <a:buNone/>
              <a:defRPr/>
            </a:pPr>
            <a:r>
              <a:rPr lang="de-DE" altLang="de-DE" b="1" dirty="0">
                <a:solidFill>
                  <a:srgbClr val="6F6F6F"/>
                </a:solidFill>
                <a:cs typeface="Arial" panose="020B0604020202020204" pitchFamily="34" charset="0"/>
              </a:rPr>
              <a:t>Recherche zu Normen </a:t>
            </a:r>
            <a:r>
              <a:rPr lang="de-DE" altLang="de-DE" dirty="0" smtClean="0">
                <a:solidFill>
                  <a:srgbClr val="6F6F6F"/>
                </a:solidFill>
                <a:cs typeface="Arial" panose="020B0604020202020204" pitchFamily="34" charset="0"/>
              </a:rPr>
              <a:t>(Bereich Ergonomie):</a:t>
            </a:r>
            <a:br>
              <a:rPr lang="de-DE" altLang="de-DE" dirty="0" smtClean="0">
                <a:solidFill>
                  <a:srgbClr val="6F6F6F"/>
                </a:solidFill>
                <a:cs typeface="Arial" panose="020B0604020202020204" pitchFamily="34" charset="0"/>
              </a:rPr>
            </a:br>
            <a:r>
              <a:rPr lang="de-DE" altLang="de-DE" dirty="0" smtClean="0">
                <a:solidFill>
                  <a:srgbClr val="6F6F6F"/>
                </a:solidFill>
                <a:cs typeface="Arial" panose="020B0604020202020204" pitchFamily="34" charset="0"/>
                <a:sym typeface="Wingdings" panose="05000000000000000000" pitchFamily="2" charset="2"/>
              </a:rPr>
              <a:t> </a:t>
            </a:r>
            <a:r>
              <a:rPr lang="de-DE" altLang="de-DE" b="1" dirty="0">
                <a:solidFill>
                  <a:srgbClr val="6F6F6F"/>
                </a:solidFill>
                <a:cs typeface="Arial" panose="020B0604020202020204" pitchFamily="34" charset="0"/>
              </a:rPr>
              <a:t>kostenfreies</a:t>
            </a:r>
            <a:r>
              <a:rPr lang="de-DE" altLang="de-DE" b="1" dirty="0" smtClean="0">
                <a:solidFill>
                  <a:srgbClr val="6F6F6F"/>
                </a:solidFill>
                <a:cs typeface="Arial" panose="020B0604020202020204" pitchFamily="34" charset="0"/>
              </a:rPr>
              <a:t> </a:t>
            </a:r>
            <a:r>
              <a:rPr lang="de-DE" altLang="de-DE" b="1" dirty="0">
                <a:solidFill>
                  <a:srgbClr val="6F6F6F"/>
                </a:solidFill>
                <a:cs typeface="Arial" panose="020B0604020202020204" pitchFamily="34" charset="0"/>
              </a:rPr>
              <a:t>Tool</a:t>
            </a:r>
            <a:r>
              <a:rPr lang="de-DE" altLang="de-DE" b="1" dirty="0" smtClean="0">
                <a:solidFill>
                  <a:srgbClr val="6F6F6F"/>
                </a:solidFill>
                <a:cs typeface="Arial" panose="020B0604020202020204" pitchFamily="34" charset="0"/>
              </a:rPr>
              <a:t> </a:t>
            </a:r>
            <a:r>
              <a:rPr lang="de-DE" altLang="de-DE" dirty="0" err="1" smtClean="0">
                <a:solidFill>
                  <a:srgbClr val="6F6F6F"/>
                </a:solidFill>
                <a:cs typeface="Arial" panose="020B0604020202020204" pitchFamily="34" charset="0"/>
                <a:hlinkClick r:id="rId3"/>
              </a:rPr>
              <a:t>ErgoNoRA</a:t>
            </a:r>
            <a:endParaRPr lang="de-DE" altLang="de-DE" dirty="0" smtClean="0">
              <a:solidFill>
                <a:srgbClr val="6F6F6F"/>
              </a:solidFill>
              <a:cs typeface="Arial" panose="020B0604020202020204" pitchFamily="34" charset="0"/>
            </a:endParaRPr>
          </a:p>
          <a:p>
            <a:pPr marL="3175" lvl="2" indent="0">
              <a:spcAft>
                <a:spcPts val="1200"/>
              </a:spcAft>
              <a:buNone/>
              <a:defRPr/>
            </a:pPr>
            <a:r>
              <a:rPr lang="de-DE" altLang="de-DE" dirty="0" smtClean="0">
                <a:solidFill>
                  <a:srgbClr val="6F6F6F"/>
                </a:solidFill>
                <a:cs typeface="Arial" panose="020B0604020202020204" pitchFamily="34" charset="0"/>
              </a:rPr>
              <a:t>Harmonisierte Normen fordern einen </a:t>
            </a:r>
            <a:r>
              <a:rPr lang="de-DE" altLang="de-DE" b="1" dirty="0" smtClean="0">
                <a:solidFill>
                  <a:srgbClr val="6F6F6F"/>
                </a:solidFill>
                <a:cs typeface="Arial" panose="020B0604020202020204" pitchFamily="34" charset="0"/>
              </a:rPr>
              <a:t>gebrauchstauglichkeitsorientierten</a:t>
            </a:r>
            <a:r>
              <a:rPr lang="de-DE" altLang="de-DE" dirty="0" smtClean="0">
                <a:solidFill>
                  <a:srgbClr val="6F6F6F"/>
                </a:solidFill>
                <a:cs typeface="Arial" panose="020B0604020202020204" pitchFamily="34" charset="0"/>
              </a:rPr>
              <a:t> Entwicklungsprozess: </a:t>
            </a:r>
          </a:p>
          <a:p>
            <a:pPr marL="746125" lvl="2" indent="-285750">
              <a:spcBef>
                <a:spcPct val="0"/>
              </a:spcBef>
              <a:buClr>
                <a:srgbClr val="FFC000"/>
              </a:buClr>
              <a:buSzPct val="150000"/>
              <a:buFont typeface="Wingdings" panose="05000000000000000000" pitchFamily="2" charset="2"/>
              <a:buChar char="§"/>
              <a:defRPr/>
            </a:pPr>
            <a:r>
              <a:rPr lang="de-DE" altLang="de-DE" dirty="0">
                <a:solidFill>
                  <a:srgbClr val="6F6F6F"/>
                </a:solidFill>
                <a:cs typeface="Arial" panose="020B0604020202020204" pitchFamily="34" charset="0"/>
              </a:rPr>
              <a:t>DIN EN 62366-1*VDE 0750-241-1:2021-08 Medizinprodukte - Anwendung der Gebrauchstauglichkeit auf Medizinprodukte </a:t>
            </a:r>
          </a:p>
          <a:p>
            <a:pPr marL="746125" lvl="2" indent="-285750">
              <a:lnSpc>
                <a:spcPct val="110000"/>
              </a:lnSpc>
              <a:spcAft>
                <a:spcPts val="800"/>
              </a:spcAft>
              <a:buClr>
                <a:srgbClr val="FFC000"/>
              </a:buClr>
              <a:buSzPct val="150000"/>
              <a:buFont typeface="Wingdings" panose="05000000000000000000" pitchFamily="2" charset="2"/>
              <a:buChar char="§"/>
              <a:defRPr/>
            </a:pPr>
            <a:r>
              <a:rPr lang="de-DE" altLang="de-DE" dirty="0">
                <a:solidFill>
                  <a:srgbClr val="6F6F6F"/>
                </a:solidFill>
                <a:cs typeface="Arial" panose="020B0604020202020204" pitchFamily="34" charset="0"/>
              </a:rPr>
              <a:t>DIN EN 60601-1-6*VDE 0750-1-6:2021-11</a:t>
            </a:r>
            <a:r>
              <a:rPr lang="de-DE" altLang="de-DE" i="1" dirty="0" smtClean="0">
                <a:solidFill>
                  <a:srgbClr val="6F6F6F"/>
                </a:solidFill>
                <a:cs typeface="Arial" panose="020B0604020202020204" pitchFamily="34" charset="0"/>
              </a:rPr>
              <a:t> </a:t>
            </a:r>
            <a:r>
              <a:rPr lang="de-DE" altLang="de-DE" dirty="0">
                <a:solidFill>
                  <a:srgbClr val="6F6F6F"/>
                </a:solidFill>
                <a:cs typeface="Arial" panose="020B0604020202020204" pitchFamily="34" charset="0"/>
              </a:rPr>
              <a:t>Medizinische elektrische Geräte - Allgemeine Festlegungen für die Sicherheit einschließlich der wesentlichen Leistungsmerkmale - Gebrauchstauglichkeit</a:t>
            </a:r>
          </a:p>
        </p:txBody>
      </p:sp>
      <p:sp>
        <p:nvSpPr>
          <p:cNvPr id="25602"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F2034EE0-AF96-482A-A184-4337EC6C13E1}"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25603"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25604"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22440725-4332-4FFE-8F35-62B17D2D9F7D}" type="slidenum">
              <a:rPr lang="de-DE" altLang="de-DE" sz="1200" b="0">
                <a:solidFill>
                  <a:schemeClr val="bg1"/>
                </a:solidFill>
              </a:rPr>
              <a:pPr>
                <a:spcBef>
                  <a:spcPct val="0"/>
                </a:spcBef>
              </a:pPr>
              <a:t>11</a:t>
            </a:fld>
            <a:endParaRPr lang="de-DE" altLang="de-DE" sz="1200" b="0">
              <a:solidFill>
                <a:schemeClr val="bg1"/>
              </a:solidFill>
            </a:endParaRPr>
          </a:p>
        </p:txBody>
      </p:sp>
    </p:spTree>
    <p:extLst>
      <p:ext uri="{BB962C8B-B14F-4D97-AF65-F5344CB8AC3E}">
        <p14:creationId xmlns:p14="http://schemas.microsoft.com/office/powerpoint/2010/main" val="975097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4. Usability-Engineering</a:t>
            </a:r>
            <a:endParaRPr lang="de-DE" dirty="0"/>
          </a:p>
        </p:txBody>
      </p:sp>
      <p:sp>
        <p:nvSpPr>
          <p:cNvPr id="27654" name="Rectangle 3"/>
          <p:cNvSpPr>
            <a:spLocks noGrp="1" noChangeArrowheads="1"/>
          </p:cNvSpPr>
          <p:nvPr>
            <p:ph idx="1"/>
          </p:nvPr>
        </p:nvSpPr>
        <p:spPr>
          <a:noFill/>
        </p:spPr>
        <p:txBody>
          <a:bodyPr/>
          <a:lstStyle/>
          <a:p>
            <a:pPr marL="3175" lvl="2" indent="0">
              <a:buNone/>
            </a:pPr>
            <a:r>
              <a:rPr lang="de-DE" altLang="de-DE" sz="2200" b="1" dirty="0" smtClean="0">
                <a:cs typeface="Arial" panose="020B0604020202020204" pitchFamily="34" charset="0"/>
              </a:rPr>
              <a:t>Gebrauchstauglichkeitsorientierter Entwicklungsprozess</a:t>
            </a:r>
          </a:p>
          <a:p>
            <a:r>
              <a:rPr lang="de-DE" altLang="de-DE" sz="2200" b="0" dirty="0" smtClean="0">
                <a:cs typeface="Arial" panose="020B0604020202020204" pitchFamily="34" charset="0"/>
              </a:rPr>
              <a:t>Überprüfen von Produktentwürfen mit Usability-Methoden</a:t>
            </a:r>
            <a:endParaRPr lang="en-US" altLang="de-DE" sz="2200" b="0" dirty="0" smtClean="0">
              <a:cs typeface="Arial" panose="020B0604020202020204" pitchFamily="34" charset="0"/>
            </a:endParaRPr>
          </a:p>
        </p:txBody>
      </p:sp>
      <p:pic>
        <p:nvPicPr>
          <p:cNvPr id="2" name="Grafik 1" descr="Die Grafik zeigt den gebrauchstauglichkeitsorientierten Entwicklungsprozess als Usability-Engineering Lifecycle. Durch das systematische und iterative Überprüfen ist es möglich, Usability-Probleme frühzeitig zu erkennen und das Medizinprodukt durch eine geänderte Gestaltung zu verbessern. Die Verbesserung muss ebenfalls durch ein erneutes Überprüfen bestätigt werden. Das Vorgehen ist solange zu wiederholen, bis die gesetzten Usability-Ziele vom Medizinprodukt erfüllt werden."/>
          <p:cNvPicPr>
            <a:picLocks noChangeAspect="1"/>
          </p:cNvPicPr>
          <p:nvPr/>
        </p:nvPicPr>
        <p:blipFill>
          <a:blip r:embed="rId3"/>
          <a:stretch>
            <a:fillRect/>
          </a:stretch>
        </p:blipFill>
        <p:spPr>
          <a:xfrm>
            <a:off x="2964222" y="2437297"/>
            <a:ext cx="6431837" cy="3944454"/>
          </a:xfrm>
          <a:prstGeom prst="rect">
            <a:avLst/>
          </a:prstGeom>
        </p:spPr>
      </p:pic>
      <p:sp>
        <p:nvSpPr>
          <p:cNvPr id="27650"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3DBB7336-52B4-4284-8CCC-0606EF7969E9}"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27651"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27652"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56367E2A-9AD4-4BFD-AFC4-C50B131285BC}" type="slidenum">
              <a:rPr lang="de-DE" altLang="de-DE" sz="1200" b="0">
                <a:solidFill>
                  <a:schemeClr val="bg1"/>
                </a:solidFill>
              </a:rPr>
              <a:pPr>
                <a:spcBef>
                  <a:spcPct val="0"/>
                </a:spcBef>
              </a:pPr>
              <a:t>12</a:t>
            </a:fld>
            <a:endParaRPr lang="de-DE" altLang="de-DE" sz="1200" b="0">
              <a:solidFill>
                <a:schemeClr val="bg1"/>
              </a:solidFill>
            </a:endParaRPr>
          </a:p>
        </p:txBody>
      </p:sp>
    </p:spTree>
    <p:extLst>
      <p:ext uri="{BB962C8B-B14F-4D97-AF65-F5344CB8AC3E}">
        <p14:creationId xmlns:p14="http://schemas.microsoft.com/office/powerpoint/2010/main" val="87532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4. Usability-Engineering</a:t>
            </a:r>
            <a:endParaRPr lang="de-DE" dirty="0"/>
          </a:p>
        </p:txBody>
      </p:sp>
      <p:sp>
        <p:nvSpPr>
          <p:cNvPr id="29702" name="Rectangle 3"/>
          <p:cNvSpPr>
            <a:spLocks noGrp="1" noChangeArrowheads="1"/>
          </p:cNvSpPr>
          <p:nvPr>
            <p:ph idx="1"/>
          </p:nvPr>
        </p:nvSpPr>
        <p:spPr>
          <a:noFill/>
        </p:spPr>
        <p:txBody>
          <a:bodyPr/>
          <a:lstStyle/>
          <a:p>
            <a:pPr marL="3175" lvl="2" indent="0">
              <a:buNone/>
            </a:pPr>
            <a:r>
              <a:rPr lang="de-DE" altLang="de-DE" sz="1600" b="1" dirty="0">
                <a:cs typeface="Arial" panose="020B0604020202020204" pitchFamily="34" charset="0"/>
              </a:rPr>
              <a:t>Usability-Merkmale</a:t>
            </a:r>
          </a:p>
          <a:p>
            <a:pPr lvl="2"/>
            <a:r>
              <a:rPr lang="de-DE" altLang="de-DE" sz="1600" dirty="0" smtClean="0">
                <a:cs typeface="Arial" panose="020B0604020202020204" pitchFamily="34" charset="0"/>
              </a:rPr>
              <a:t>Bearbeitungszeit</a:t>
            </a:r>
            <a:endParaRPr lang="de-DE" altLang="de-DE" sz="1600" dirty="0">
              <a:cs typeface="Arial" panose="020B0604020202020204" pitchFamily="34" charset="0"/>
            </a:endParaRPr>
          </a:p>
          <a:p>
            <a:pPr lvl="2"/>
            <a:r>
              <a:rPr lang="de-DE" altLang="de-DE" sz="1600" dirty="0">
                <a:cs typeface="Arial" panose="020B0604020202020204" pitchFamily="34" charset="0"/>
              </a:rPr>
              <a:t>Erforderliche Bedienschritte</a:t>
            </a:r>
          </a:p>
          <a:p>
            <a:pPr lvl="2"/>
            <a:r>
              <a:rPr lang="de-DE" altLang="de-DE" sz="1600" dirty="0">
                <a:cs typeface="Arial" panose="020B0604020202020204" pitchFamily="34" charset="0"/>
              </a:rPr>
              <a:t>Bedienfehler</a:t>
            </a:r>
          </a:p>
          <a:p>
            <a:pPr lvl="2"/>
            <a:r>
              <a:rPr lang="de-DE" altLang="de-DE" sz="1600" dirty="0">
                <a:cs typeface="Arial" panose="020B0604020202020204" pitchFamily="34" charset="0"/>
              </a:rPr>
              <a:t>Grad der Zielerfüllung</a:t>
            </a:r>
          </a:p>
          <a:p>
            <a:pPr lvl="2"/>
            <a:r>
              <a:rPr lang="de-DE" altLang="de-DE" sz="1600" dirty="0">
                <a:cs typeface="Arial" panose="020B0604020202020204" pitchFamily="34" charset="0"/>
              </a:rPr>
              <a:t>Anwenderakzeptanz</a:t>
            </a:r>
          </a:p>
          <a:p>
            <a:pPr lvl="2"/>
            <a:r>
              <a:rPr lang="de-DE" altLang="de-DE" sz="1600" dirty="0">
                <a:cs typeface="Arial" panose="020B0604020202020204" pitchFamily="34" charset="0"/>
              </a:rPr>
              <a:t>Anwenderzufriedenheit</a:t>
            </a:r>
          </a:p>
          <a:p>
            <a:pPr lvl="2"/>
            <a:r>
              <a:rPr lang="de-DE" altLang="de-DE" sz="1600" dirty="0" smtClean="0">
                <a:cs typeface="Arial" panose="020B0604020202020204" pitchFamily="34" charset="0"/>
              </a:rPr>
              <a:t>…</a:t>
            </a:r>
          </a:p>
          <a:p>
            <a:pPr marL="3175" lvl="2" indent="0">
              <a:buNone/>
            </a:pPr>
            <a:r>
              <a:rPr lang="de-DE" sz="1600" dirty="0" smtClean="0"/>
              <a:t>Vor </a:t>
            </a:r>
            <a:r>
              <a:rPr lang="de-DE" sz="1600" dirty="0"/>
              <a:t>der Durchführung einer Untersuchung ist es wichtig, einen Wertebereich für die angestrebte Zielerfüllung der o.g. Merkmale zu definieren, damit Schwachstellen in der ergonomischen Gestaltung des Medizinproduktes identifiziert werden können. </a:t>
            </a:r>
            <a:endParaRPr lang="de-DE" sz="1600" dirty="0" smtClean="0"/>
          </a:p>
          <a:p>
            <a:pPr marL="3175" lvl="2" indent="0">
              <a:buNone/>
            </a:pPr>
            <a:r>
              <a:rPr lang="de-DE" altLang="de-DE" sz="1600" b="1" dirty="0" smtClean="0">
                <a:cs typeface="Arial" panose="020B0604020202020204" pitchFamily="34" charset="0"/>
              </a:rPr>
              <a:t>Wertebereiche</a:t>
            </a:r>
            <a:endParaRPr lang="de-DE" altLang="de-DE" sz="1600" b="1" dirty="0">
              <a:cs typeface="Arial" panose="020B0604020202020204" pitchFamily="34" charset="0"/>
            </a:endParaRPr>
          </a:p>
          <a:p>
            <a:pPr marL="3175" lvl="2" indent="0">
              <a:buNone/>
            </a:pPr>
            <a:r>
              <a:rPr lang="de-DE" altLang="de-DE" sz="1600" dirty="0" smtClean="0">
                <a:cs typeface="Arial" panose="020B0604020202020204" pitchFamily="34" charset="0"/>
              </a:rPr>
              <a:t>Nominalskaliert </a:t>
            </a:r>
            <a:r>
              <a:rPr lang="de-DE" altLang="de-DE" sz="1600" dirty="0">
                <a:cs typeface="Arial" panose="020B0604020202020204" pitchFamily="34" charset="0"/>
              </a:rPr>
              <a:t>(z.B. A, B, C)</a:t>
            </a:r>
          </a:p>
          <a:p>
            <a:pPr marL="3175" lvl="2" indent="0">
              <a:buNone/>
            </a:pPr>
            <a:r>
              <a:rPr lang="de-DE" altLang="de-DE" sz="1600" dirty="0" err="1">
                <a:cs typeface="Arial" panose="020B0604020202020204" pitchFamily="34" charset="0"/>
              </a:rPr>
              <a:t>Ordinalskaliert</a:t>
            </a:r>
            <a:r>
              <a:rPr lang="de-DE" altLang="de-DE" sz="1600" dirty="0">
                <a:cs typeface="Arial" panose="020B0604020202020204" pitchFamily="34" charset="0"/>
              </a:rPr>
              <a:t> </a:t>
            </a:r>
            <a:r>
              <a:rPr lang="de-DE" altLang="de-DE" sz="1600" dirty="0" smtClean="0">
                <a:cs typeface="Arial" panose="020B0604020202020204" pitchFamily="34" charset="0"/>
              </a:rPr>
              <a:t>(</a:t>
            </a:r>
            <a:r>
              <a:rPr lang="de-DE" altLang="de-DE" sz="1600" dirty="0">
                <a:cs typeface="Arial" panose="020B0604020202020204" pitchFamily="34" charset="0"/>
              </a:rPr>
              <a:t>z.B. gut, mittel, schlecht)</a:t>
            </a:r>
          </a:p>
          <a:p>
            <a:pPr marL="3175" lvl="2" indent="0">
              <a:buNone/>
            </a:pPr>
            <a:r>
              <a:rPr lang="de-DE" altLang="de-DE" sz="1600" dirty="0">
                <a:cs typeface="Arial" panose="020B0604020202020204" pitchFamily="34" charset="0"/>
              </a:rPr>
              <a:t>Intervall- oder Verhältnis-skaliert </a:t>
            </a:r>
            <a:r>
              <a:rPr lang="de-DE" altLang="de-DE" sz="1600" dirty="0" smtClean="0">
                <a:cs typeface="Arial" panose="020B0604020202020204" pitchFamily="34" charset="0"/>
              </a:rPr>
              <a:t>(</a:t>
            </a:r>
            <a:r>
              <a:rPr lang="de-DE" altLang="de-DE" sz="1600" dirty="0">
                <a:cs typeface="Arial" panose="020B0604020202020204" pitchFamily="34" charset="0"/>
              </a:rPr>
              <a:t>z.B. Datum, 1 - 20 Minuten)</a:t>
            </a:r>
          </a:p>
          <a:p>
            <a:pPr marL="3175" lvl="2" indent="0">
              <a:buNone/>
            </a:pPr>
            <a:endParaRPr lang="de-DE" altLang="de-DE" sz="1600" dirty="0" smtClean="0">
              <a:cs typeface="Arial" panose="020B0604020202020204" pitchFamily="34" charset="0"/>
            </a:endParaRPr>
          </a:p>
          <a:p>
            <a:pPr marL="3175" lvl="2" indent="0" algn="ctr">
              <a:buNone/>
            </a:pPr>
            <a:r>
              <a:rPr lang="de-DE" altLang="en-US" sz="1600" b="1" dirty="0"/>
              <a:t>Wichtig: Bewertungsstufen möglichst eindeutig beschreiben</a:t>
            </a:r>
          </a:p>
          <a:p>
            <a:pPr marL="3175" lvl="2" indent="0">
              <a:buNone/>
            </a:pPr>
            <a:endParaRPr lang="de-DE" altLang="de-DE" sz="1600" dirty="0">
              <a:cs typeface="Arial" panose="020B0604020202020204" pitchFamily="34" charset="0"/>
            </a:endParaRPr>
          </a:p>
          <a:p>
            <a:pPr marL="3175" lvl="2" indent="0">
              <a:buNone/>
            </a:pPr>
            <a:endParaRPr lang="de-DE" altLang="de-DE" sz="1600" dirty="0" smtClean="0">
              <a:cs typeface="Arial" panose="020B0604020202020204" pitchFamily="34" charset="0"/>
            </a:endParaRPr>
          </a:p>
        </p:txBody>
      </p:sp>
      <p:sp>
        <p:nvSpPr>
          <p:cNvPr id="29698"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46809079-2968-4CBE-B267-13E17BF52EA7}"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29699"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29700"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7317A153-5F24-43D1-ADF9-3D5BC3C7F053}" type="slidenum">
              <a:rPr lang="de-DE" altLang="de-DE" sz="1200" b="0">
                <a:solidFill>
                  <a:schemeClr val="bg1"/>
                </a:solidFill>
              </a:rPr>
              <a:pPr>
                <a:spcBef>
                  <a:spcPct val="0"/>
                </a:spcBef>
              </a:pPr>
              <a:t>13</a:t>
            </a:fld>
            <a:endParaRPr lang="de-DE" altLang="de-DE" sz="1200" b="0">
              <a:solidFill>
                <a:schemeClr val="bg1"/>
              </a:solidFill>
            </a:endParaRPr>
          </a:p>
        </p:txBody>
      </p:sp>
    </p:spTree>
    <p:extLst>
      <p:ext uri="{BB962C8B-B14F-4D97-AF65-F5344CB8AC3E}">
        <p14:creationId xmlns:p14="http://schemas.microsoft.com/office/powerpoint/2010/main" val="1287246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5. Usability-Methoden</a:t>
            </a:r>
            <a:endParaRPr lang="de-DE" dirty="0"/>
          </a:p>
        </p:txBody>
      </p:sp>
      <p:sp>
        <p:nvSpPr>
          <p:cNvPr id="31750" name="Rectangle 3"/>
          <p:cNvSpPr>
            <a:spLocks noGrp="1" noChangeArrowheads="1"/>
          </p:cNvSpPr>
          <p:nvPr>
            <p:ph idx="1"/>
          </p:nvPr>
        </p:nvSpPr>
        <p:spPr/>
        <p:txBody>
          <a:bodyPr/>
          <a:lstStyle/>
          <a:p>
            <a:pPr marL="3175" lvl="2" indent="0">
              <a:buNone/>
              <a:defRPr/>
            </a:pPr>
            <a:r>
              <a:rPr lang="de-DE" altLang="de-DE" sz="2400" b="1" i="1" dirty="0" smtClean="0">
                <a:cs typeface="Arial" panose="020B0604020202020204" pitchFamily="34" charset="0"/>
              </a:rPr>
              <a:t>Benutzer</a:t>
            </a:r>
            <a:r>
              <a:rPr lang="de-DE" altLang="de-DE" sz="2400" b="1" dirty="0" smtClean="0">
                <a:cs typeface="Arial" panose="020B0604020202020204" pitchFamily="34" charset="0"/>
              </a:rPr>
              <a:t>tests: </a:t>
            </a:r>
            <a:r>
              <a:rPr lang="de-DE" altLang="de-DE" sz="2400" b="1" i="1" dirty="0">
                <a:cs typeface="Arial" panose="020B0604020202020204" pitchFamily="34" charset="0"/>
              </a:rPr>
              <a:t>Benutzer</a:t>
            </a:r>
            <a:r>
              <a:rPr lang="de-DE" altLang="de-DE" sz="2400" b="1" dirty="0">
                <a:cs typeface="Arial" panose="020B0604020202020204" pitchFamily="34" charset="0"/>
              </a:rPr>
              <a:t>basierte </a:t>
            </a:r>
            <a:r>
              <a:rPr lang="de-DE" altLang="de-DE" sz="2400" b="1" dirty="0" smtClean="0">
                <a:cs typeface="Arial" panose="020B0604020202020204" pitchFamily="34" charset="0"/>
              </a:rPr>
              <a:t>Methoden</a:t>
            </a:r>
            <a:endParaRPr lang="de-DE" altLang="de-DE" sz="2400" b="1" dirty="0">
              <a:cs typeface="Arial" panose="020B0604020202020204" pitchFamily="34" charset="0"/>
            </a:endParaRPr>
          </a:p>
          <a:p>
            <a:pPr marL="346075" lvl="2" indent="-342900">
              <a:buFont typeface="Wingdings" panose="05000000000000000000" pitchFamily="2" charset="2"/>
              <a:buChar char="à"/>
              <a:defRPr/>
            </a:pPr>
            <a:r>
              <a:rPr lang="de-DE" altLang="de-DE" sz="2400" dirty="0" smtClean="0">
                <a:cs typeface="Arial" panose="020B0604020202020204" pitchFamily="34" charset="0"/>
              </a:rPr>
              <a:t>Usability-Tests sind gut geeignet, sobald Funktionsprototypen </a:t>
            </a:r>
            <a:r>
              <a:rPr lang="de-DE" altLang="de-DE" sz="2400" dirty="0">
                <a:cs typeface="Arial" panose="020B0604020202020204" pitchFamily="34" charset="0"/>
              </a:rPr>
              <a:t>eines Produktes </a:t>
            </a:r>
            <a:r>
              <a:rPr lang="de-DE" altLang="de-DE" sz="2400" dirty="0" smtClean="0">
                <a:cs typeface="Arial" panose="020B0604020202020204" pitchFamily="34" charset="0"/>
              </a:rPr>
              <a:t>vorliegen</a:t>
            </a:r>
            <a:endParaRPr lang="de-DE" sz="2400" dirty="0" smtClean="0">
              <a:cs typeface="Arial" panose="020B0604020202020204" pitchFamily="34" charset="0"/>
            </a:endParaRPr>
          </a:p>
          <a:p>
            <a:pPr marL="346075" lvl="2" indent="-342900">
              <a:buFont typeface="Wingdings" panose="05000000000000000000" pitchFamily="2" charset="2"/>
              <a:buChar char="§"/>
              <a:defRPr/>
            </a:pPr>
            <a:r>
              <a:rPr lang="de-DE" sz="2400" b="1" dirty="0" smtClean="0">
                <a:cs typeface="Arial" panose="020B0604020202020204" pitchFamily="34" charset="0"/>
              </a:rPr>
              <a:t>Vorgehen</a:t>
            </a:r>
            <a:r>
              <a:rPr lang="de-DE" sz="2400" dirty="0" smtClean="0">
                <a:cs typeface="Arial" panose="020B0604020202020204" pitchFamily="34" charset="0"/>
              </a:rPr>
              <a:t>: Beobachtung der Benutzer bei Bearbeitung vorgegebener Aufgaben (</a:t>
            </a:r>
            <a:r>
              <a:rPr lang="de-DE" altLang="de-DE" sz="2400" dirty="0" smtClean="0">
                <a:cs typeface="Arial" panose="020B0604020202020204" pitchFamily="34" charset="0"/>
              </a:rPr>
              <a:t>direkt oder indirekt, d.h. durch Videoaufzeichnung oder Spiegelscheibe)</a:t>
            </a:r>
          </a:p>
          <a:p>
            <a:pPr marL="346075" lvl="2" indent="-342900">
              <a:buFont typeface="Wingdings" panose="05000000000000000000" pitchFamily="2" charset="2"/>
              <a:buChar char="§"/>
              <a:defRPr/>
            </a:pPr>
            <a:endParaRPr lang="de-DE" altLang="en-US" sz="2400" dirty="0">
              <a:cs typeface="Arial" panose="020B0604020202020204" pitchFamily="34" charset="0"/>
            </a:endParaRPr>
          </a:p>
          <a:p>
            <a:pPr marL="346075" lvl="2" indent="-342900">
              <a:buFont typeface="Wingdings" panose="05000000000000000000" pitchFamily="2" charset="2"/>
              <a:buChar char="§"/>
              <a:defRPr/>
            </a:pPr>
            <a:endParaRPr lang="de-DE" altLang="de-DE" sz="2400" dirty="0" smtClean="0">
              <a:cs typeface="Arial" panose="020B0604020202020204" pitchFamily="34" charset="0"/>
            </a:endParaRPr>
          </a:p>
          <a:p>
            <a:pPr marL="346075" lvl="2" indent="-342900">
              <a:buFont typeface="Wingdings" panose="05000000000000000000" pitchFamily="2" charset="2"/>
              <a:buChar char="§"/>
              <a:defRPr/>
            </a:pPr>
            <a:endParaRPr lang="de-DE" altLang="de-DE" sz="2400" dirty="0" smtClean="0">
              <a:cs typeface="Arial" panose="020B0604020202020204" pitchFamily="34" charset="0"/>
            </a:endParaRPr>
          </a:p>
          <a:p>
            <a:pPr marL="3175" lvl="2" indent="0">
              <a:buNone/>
              <a:defRPr/>
            </a:pPr>
            <a:endParaRPr lang="en-US" altLang="de-DE" sz="2400" dirty="0" smtClean="0">
              <a:cs typeface="Arial" panose="020B0604020202020204" pitchFamily="34" charset="0"/>
            </a:endParaRPr>
          </a:p>
        </p:txBody>
      </p:sp>
      <p:pic>
        <p:nvPicPr>
          <p:cNvPr id="2" name="Grafik 1" descr="Eine Tabelle listet Vor- und Nachteile auf. Vorteil: Gutes und in Abhängigkeit des Simulationsaufwandes weitgehend realitätsnahes Verfahren. Evaluierung des Verhaltens von selten zu beobachtenden Ereignissen (z.B. Zwischenfällen) im Rahmen einer Simulation möglich. Nachteil: Aufwändige Durchführung und Auswertung."/>
          <p:cNvPicPr>
            <a:picLocks noChangeAspect="1"/>
          </p:cNvPicPr>
          <p:nvPr/>
        </p:nvPicPr>
        <p:blipFill>
          <a:blip r:embed="rId3"/>
          <a:stretch>
            <a:fillRect/>
          </a:stretch>
        </p:blipFill>
        <p:spPr>
          <a:xfrm>
            <a:off x="1045026" y="4098581"/>
            <a:ext cx="10101948" cy="2066723"/>
          </a:xfrm>
          <a:prstGeom prst="rect">
            <a:avLst/>
          </a:prstGeom>
        </p:spPr>
      </p:pic>
      <p:sp>
        <p:nvSpPr>
          <p:cNvPr id="31746"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D321BB01-01BB-4C24-86D7-58CCAAB31139}"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31747"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31748"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669A5AF5-ED36-47D0-A814-25A93DE7B6E4}" type="slidenum">
              <a:rPr lang="de-DE" altLang="de-DE" sz="1200" b="0">
                <a:solidFill>
                  <a:schemeClr val="bg1"/>
                </a:solidFill>
              </a:rPr>
              <a:pPr>
                <a:spcBef>
                  <a:spcPct val="0"/>
                </a:spcBef>
              </a:pPr>
              <a:t>14</a:t>
            </a:fld>
            <a:endParaRPr lang="de-DE" altLang="de-DE" sz="1200" b="0">
              <a:solidFill>
                <a:schemeClr val="bg1"/>
              </a:solidFill>
            </a:endParaRPr>
          </a:p>
        </p:txBody>
      </p:sp>
    </p:spTree>
    <p:extLst>
      <p:ext uri="{BB962C8B-B14F-4D97-AF65-F5344CB8AC3E}">
        <p14:creationId xmlns:p14="http://schemas.microsoft.com/office/powerpoint/2010/main" val="3540175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5. Usability-Methoden</a:t>
            </a:r>
            <a:endParaRPr lang="de-DE" dirty="0"/>
          </a:p>
        </p:txBody>
      </p:sp>
      <p:sp>
        <p:nvSpPr>
          <p:cNvPr id="31750" name="Rectangle 3"/>
          <p:cNvSpPr>
            <a:spLocks noGrp="1" noChangeArrowheads="1"/>
          </p:cNvSpPr>
          <p:nvPr>
            <p:ph idx="1"/>
          </p:nvPr>
        </p:nvSpPr>
        <p:spPr/>
        <p:txBody>
          <a:bodyPr/>
          <a:lstStyle/>
          <a:p>
            <a:pPr marL="3175" lvl="2" indent="0">
              <a:buNone/>
              <a:defRPr/>
            </a:pPr>
            <a:r>
              <a:rPr lang="de-DE" altLang="de-DE" sz="2400" b="1" i="1" dirty="0" smtClean="0">
                <a:cs typeface="Arial" panose="020B0604020202020204" pitchFamily="34" charset="0"/>
              </a:rPr>
              <a:t>Benutzer</a:t>
            </a:r>
            <a:r>
              <a:rPr lang="de-DE" altLang="de-DE" sz="2400" b="1" dirty="0" smtClean="0">
                <a:cs typeface="Arial" panose="020B0604020202020204" pitchFamily="34" charset="0"/>
              </a:rPr>
              <a:t>basierte Methoden: Think </a:t>
            </a:r>
            <a:r>
              <a:rPr lang="de-DE" altLang="de-DE" sz="2400" b="1" dirty="0" err="1" smtClean="0">
                <a:cs typeface="Arial" panose="020B0604020202020204" pitchFamily="34" charset="0"/>
              </a:rPr>
              <a:t>Aloud</a:t>
            </a:r>
            <a:r>
              <a:rPr lang="de-DE" altLang="de-DE" sz="2400" b="1" dirty="0">
                <a:cs typeface="Arial" panose="020B0604020202020204" pitchFamily="34" charset="0"/>
              </a:rPr>
              <a:t> </a:t>
            </a:r>
            <a:r>
              <a:rPr lang="de-DE" altLang="de-DE" sz="2400" b="1" dirty="0" err="1" smtClean="0">
                <a:cs typeface="Arial" panose="020B0604020202020204" pitchFamily="34" charset="0"/>
              </a:rPr>
              <a:t>Technique</a:t>
            </a:r>
            <a:endParaRPr lang="de-DE" altLang="de-DE" sz="2400" b="1" dirty="0" smtClean="0">
              <a:cs typeface="Arial" panose="020B0604020202020204" pitchFamily="34" charset="0"/>
            </a:endParaRPr>
          </a:p>
          <a:p>
            <a:pPr marL="346075" lvl="2" indent="-342900">
              <a:buFont typeface="Wingdings" panose="05000000000000000000" pitchFamily="2" charset="2"/>
              <a:buChar char="§"/>
              <a:defRPr/>
            </a:pPr>
            <a:r>
              <a:rPr lang="de-DE" sz="2400" b="1" dirty="0" smtClean="0">
                <a:cs typeface="Arial" panose="020B0604020202020204" pitchFamily="34" charset="0"/>
              </a:rPr>
              <a:t>Vorgehen</a:t>
            </a:r>
            <a:r>
              <a:rPr lang="de-DE" sz="2400" dirty="0">
                <a:cs typeface="Arial" panose="020B0604020202020204" pitchFamily="34" charset="0"/>
              </a:rPr>
              <a:t>: Wie </a:t>
            </a:r>
            <a:r>
              <a:rPr lang="de-DE" sz="2400" dirty="0" smtClean="0">
                <a:cs typeface="Arial" panose="020B0604020202020204" pitchFamily="34" charset="0"/>
              </a:rPr>
              <a:t>voriger Benutzer-Test</a:t>
            </a:r>
            <a:r>
              <a:rPr lang="de-DE" sz="2400" dirty="0">
                <a:cs typeface="Arial" panose="020B0604020202020204" pitchFamily="34" charset="0"/>
              </a:rPr>
              <a:t>; zusätzlich werden die Benutzer aufgefordert „laut zu denken“, d.h. </a:t>
            </a:r>
            <a:r>
              <a:rPr lang="de-DE" sz="2400" dirty="0" smtClean="0">
                <a:cs typeface="Arial" panose="020B0604020202020204" pitchFamily="34" charset="0"/>
              </a:rPr>
              <a:t>ihre </a:t>
            </a:r>
            <a:r>
              <a:rPr lang="de-DE" sz="2400" dirty="0">
                <a:cs typeface="Arial" panose="020B0604020202020204" pitchFamily="34" charset="0"/>
              </a:rPr>
              <a:t>Gedanken bei der Anwendung des Medizinproduktes zu </a:t>
            </a:r>
            <a:r>
              <a:rPr lang="de-DE" sz="2400" dirty="0" smtClean="0">
                <a:cs typeface="Arial" panose="020B0604020202020204" pitchFamily="34" charset="0"/>
              </a:rPr>
              <a:t>schildern</a:t>
            </a:r>
            <a:endParaRPr lang="de-DE" sz="2400" dirty="0">
              <a:cs typeface="Arial" panose="020B0604020202020204" pitchFamily="34" charset="0"/>
            </a:endParaRPr>
          </a:p>
          <a:p>
            <a:pPr marL="346075" lvl="2" indent="-342900">
              <a:buFont typeface="Wingdings" panose="05000000000000000000" pitchFamily="2" charset="2"/>
              <a:buChar char="§"/>
              <a:defRPr/>
            </a:pPr>
            <a:endParaRPr lang="de-DE" altLang="en-US" sz="2400" dirty="0">
              <a:cs typeface="Arial" panose="020B0604020202020204" pitchFamily="34" charset="0"/>
            </a:endParaRPr>
          </a:p>
          <a:p>
            <a:pPr marL="346075" lvl="2" indent="-342900">
              <a:buFont typeface="Wingdings" panose="05000000000000000000" pitchFamily="2" charset="2"/>
              <a:buChar char="§"/>
              <a:defRPr/>
            </a:pPr>
            <a:endParaRPr lang="de-DE" altLang="de-DE" sz="2400" dirty="0" smtClean="0">
              <a:cs typeface="Arial" panose="020B0604020202020204" pitchFamily="34" charset="0"/>
            </a:endParaRPr>
          </a:p>
          <a:p>
            <a:pPr marL="346075" lvl="2" indent="-342900">
              <a:buFont typeface="Wingdings" panose="05000000000000000000" pitchFamily="2" charset="2"/>
              <a:buChar char="§"/>
              <a:defRPr/>
            </a:pPr>
            <a:endParaRPr lang="de-DE" altLang="de-DE" sz="2400" dirty="0" smtClean="0">
              <a:cs typeface="Arial" panose="020B0604020202020204" pitchFamily="34" charset="0"/>
            </a:endParaRPr>
          </a:p>
          <a:p>
            <a:pPr marL="3175" lvl="2" indent="0">
              <a:buNone/>
              <a:defRPr/>
            </a:pPr>
            <a:endParaRPr lang="en-US" altLang="de-DE" sz="2400" dirty="0" smtClean="0">
              <a:cs typeface="Arial" panose="020B0604020202020204" pitchFamily="34" charset="0"/>
            </a:endParaRPr>
          </a:p>
        </p:txBody>
      </p:sp>
      <p:pic>
        <p:nvPicPr>
          <p:cNvPr id="2" name="Grafik 1" descr="Eine Tabelle listet Vor- und Nachteile auf. Vorteil: Erleichtert das Erkennen von Strategien und Vorgehensweisen bei der Bedienung. Dadurch können besonders schwierige Bediensituationen besser interpretiert werden (z.B. an Bildschirmen). Nachteil: Das „laute Denken“ führt zu einer verstärkten Selbstreflexion der Probanden und beeinflusst dadurch das Vorgehen bei der Bedienung."/>
          <p:cNvPicPr>
            <a:picLocks noChangeAspect="1"/>
          </p:cNvPicPr>
          <p:nvPr/>
        </p:nvPicPr>
        <p:blipFill>
          <a:blip r:embed="rId3"/>
          <a:stretch>
            <a:fillRect/>
          </a:stretch>
        </p:blipFill>
        <p:spPr>
          <a:xfrm>
            <a:off x="1045026" y="3450509"/>
            <a:ext cx="10101948" cy="2066723"/>
          </a:xfrm>
          <a:prstGeom prst="rect">
            <a:avLst/>
          </a:prstGeom>
        </p:spPr>
      </p:pic>
      <p:sp>
        <p:nvSpPr>
          <p:cNvPr id="33794"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7CA858E5-3834-4810-94B4-D7B1BC5871CB}"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33795"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33796"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711B0D23-56B4-43C6-9189-E2966F3C9D97}" type="slidenum">
              <a:rPr lang="de-DE" altLang="de-DE" sz="1200" b="0">
                <a:solidFill>
                  <a:schemeClr val="bg1"/>
                </a:solidFill>
              </a:rPr>
              <a:pPr>
                <a:spcBef>
                  <a:spcPct val="0"/>
                </a:spcBef>
              </a:pPr>
              <a:t>15</a:t>
            </a:fld>
            <a:endParaRPr lang="de-DE" altLang="de-DE" sz="1200" b="0">
              <a:solidFill>
                <a:schemeClr val="bg1"/>
              </a:solidFill>
            </a:endParaRPr>
          </a:p>
        </p:txBody>
      </p:sp>
    </p:spTree>
    <p:extLst>
      <p:ext uri="{BB962C8B-B14F-4D97-AF65-F5344CB8AC3E}">
        <p14:creationId xmlns:p14="http://schemas.microsoft.com/office/powerpoint/2010/main" val="2986748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5. Usability-Methoden</a:t>
            </a:r>
            <a:endParaRPr lang="de-DE" dirty="0"/>
          </a:p>
        </p:txBody>
      </p:sp>
      <p:sp>
        <p:nvSpPr>
          <p:cNvPr id="31750" name="Rectangle 3"/>
          <p:cNvSpPr>
            <a:spLocks noGrp="1" noChangeArrowheads="1"/>
          </p:cNvSpPr>
          <p:nvPr>
            <p:ph idx="1"/>
          </p:nvPr>
        </p:nvSpPr>
        <p:spPr/>
        <p:txBody>
          <a:bodyPr/>
          <a:lstStyle/>
          <a:p>
            <a:pPr marL="3175" lvl="2" indent="0">
              <a:buNone/>
              <a:defRPr/>
            </a:pPr>
            <a:r>
              <a:rPr lang="de-DE" altLang="de-DE" sz="2400" b="1" i="1" dirty="0" smtClean="0">
                <a:cs typeface="Arial" panose="020B0604020202020204" pitchFamily="34" charset="0"/>
              </a:rPr>
              <a:t>Benutzer</a:t>
            </a:r>
            <a:r>
              <a:rPr lang="de-DE" altLang="de-DE" sz="2400" b="1" dirty="0" smtClean="0">
                <a:cs typeface="Arial" panose="020B0604020202020204" pitchFamily="34" charset="0"/>
              </a:rPr>
              <a:t>basierte Methoden: Benutzerbefragung</a:t>
            </a:r>
          </a:p>
          <a:p>
            <a:pPr marL="346075" lvl="2" indent="-342900">
              <a:buFont typeface="Wingdings" panose="05000000000000000000" pitchFamily="2" charset="2"/>
              <a:buChar char="§"/>
              <a:defRPr/>
            </a:pPr>
            <a:r>
              <a:rPr lang="de-DE" sz="2400" b="1" dirty="0" smtClean="0">
                <a:cs typeface="Arial" panose="020B0604020202020204" pitchFamily="34" charset="0"/>
              </a:rPr>
              <a:t>Vorgehen</a:t>
            </a:r>
            <a:r>
              <a:rPr lang="de-DE" sz="2400" dirty="0">
                <a:cs typeface="Arial" panose="020B0604020202020204" pitchFamily="34" charset="0"/>
              </a:rPr>
              <a:t>: </a:t>
            </a:r>
            <a:r>
              <a:rPr lang="de-DE" sz="2400" dirty="0" smtClean="0">
                <a:cs typeface="Arial" panose="020B0604020202020204" pitchFamily="34" charset="0"/>
              </a:rPr>
              <a:t>Einzel- </a:t>
            </a:r>
            <a:r>
              <a:rPr lang="de-DE" sz="2400" dirty="0">
                <a:cs typeface="Arial" panose="020B0604020202020204" pitchFamily="34" charset="0"/>
              </a:rPr>
              <a:t>(Interviews) oder </a:t>
            </a:r>
            <a:r>
              <a:rPr lang="de-DE" sz="2400" dirty="0" smtClean="0">
                <a:cs typeface="Arial" panose="020B0604020202020204" pitchFamily="34" charset="0"/>
              </a:rPr>
              <a:t>Gruppenbefragungen </a:t>
            </a:r>
          </a:p>
          <a:p>
            <a:pPr lvl="3">
              <a:buFont typeface="Wingdings" panose="05000000000000000000" pitchFamily="2" charset="2"/>
              <a:buChar char="Ø"/>
              <a:defRPr/>
            </a:pPr>
            <a:r>
              <a:rPr lang="de-DE" sz="2400" dirty="0" smtClean="0">
                <a:cs typeface="Arial" panose="020B0604020202020204" pitchFamily="34" charset="0"/>
              </a:rPr>
              <a:t>erfassen Erfahrung </a:t>
            </a:r>
            <a:r>
              <a:rPr lang="de-DE" sz="2400" dirty="0">
                <a:cs typeface="Arial" panose="020B0604020202020204" pitchFamily="34" charset="0"/>
              </a:rPr>
              <a:t>der Benutzer bei der </a:t>
            </a:r>
            <a:r>
              <a:rPr lang="de-DE" sz="2400" dirty="0" smtClean="0">
                <a:cs typeface="Arial" panose="020B0604020202020204" pitchFamily="34" charset="0"/>
              </a:rPr>
              <a:t>Bedienung</a:t>
            </a:r>
          </a:p>
          <a:p>
            <a:pPr lvl="3">
              <a:buFont typeface="Wingdings" panose="05000000000000000000" pitchFamily="2" charset="2"/>
              <a:buChar char="Ø"/>
              <a:defRPr/>
            </a:pPr>
            <a:r>
              <a:rPr lang="de-DE" sz="2400" dirty="0" smtClean="0">
                <a:cs typeface="Arial" panose="020B0604020202020204" pitchFamily="34" charset="0"/>
                <a:sym typeface="Wingdings" panose="05000000000000000000" pitchFamily="2" charset="2"/>
              </a:rPr>
              <a:t>gezieltes Erfragen </a:t>
            </a:r>
            <a:r>
              <a:rPr lang="de-DE" sz="2400" dirty="0" smtClean="0">
                <a:cs typeface="Arial" panose="020B0604020202020204" pitchFamily="34" charset="0"/>
              </a:rPr>
              <a:t>„kritischer“ Bediensituationen (Critical </a:t>
            </a:r>
            <a:r>
              <a:rPr lang="de-DE" sz="2400" dirty="0" err="1" smtClean="0">
                <a:cs typeface="Arial" panose="020B0604020202020204" pitchFamily="34" charset="0"/>
              </a:rPr>
              <a:t>Incident-Technique</a:t>
            </a:r>
            <a:r>
              <a:rPr lang="de-DE" sz="2400" dirty="0" smtClean="0">
                <a:cs typeface="Arial" panose="020B0604020202020204" pitchFamily="34" charset="0"/>
              </a:rPr>
              <a:t>, CIT)</a:t>
            </a:r>
            <a:endParaRPr lang="de-DE" sz="2400" dirty="0">
              <a:cs typeface="Arial" panose="020B0604020202020204" pitchFamily="34" charset="0"/>
            </a:endParaRPr>
          </a:p>
          <a:p>
            <a:pPr marL="346075" lvl="2" indent="-342900">
              <a:buFont typeface="Wingdings" panose="05000000000000000000" pitchFamily="2" charset="2"/>
              <a:buChar char="§"/>
              <a:defRPr/>
            </a:pPr>
            <a:endParaRPr lang="de-DE" altLang="en-US" sz="2400" dirty="0">
              <a:cs typeface="Arial" panose="020B0604020202020204" pitchFamily="34" charset="0"/>
            </a:endParaRPr>
          </a:p>
          <a:p>
            <a:pPr marL="346075" lvl="2" indent="-342900">
              <a:buFont typeface="Wingdings" panose="05000000000000000000" pitchFamily="2" charset="2"/>
              <a:buChar char="§"/>
              <a:defRPr/>
            </a:pPr>
            <a:endParaRPr lang="de-DE" altLang="de-DE" sz="2400" dirty="0" smtClean="0">
              <a:cs typeface="Arial" panose="020B0604020202020204" pitchFamily="34" charset="0"/>
            </a:endParaRPr>
          </a:p>
          <a:p>
            <a:pPr marL="346075" lvl="2" indent="-342900">
              <a:buFont typeface="Wingdings" panose="05000000000000000000" pitchFamily="2" charset="2"/>
              <a:buChar char="§"/>
              <a:defRPr/>
            </a:pPr>
            <a:endParaRPr lang="de-DE" altLang="de-DE" sz="2400" dirty="0" smtClean="0">
              <a:cs typeface="Arial" panose="020B0604020202020204" pitchFamily="34" charset="0"/>
            </a:endParaRPr>
          </a:p>
          <a:p>
            <a:pPr marL="3175" lvl="2" indent="0">
              <a:buNone/>
              <a:defRPr/>
            </a:pPr>
            <a:endParaRPr lang="en-US" altLang="de-DE" sz="2400" dirty="0" smtClean="0">
              <a:cs typeface="Arial" panose="020B0604020202020204" pitchFamily="34" charset="0"/>
            </a:endParaRPr>
          </a:p>
        </p:txBody>
      </p:sp>
      <p:pic>
        <p:nvPicPr>
          <p:cNvPr id="2" name="Grafik 1" descr="Eine Tabelle listet Vor- und Nachteile auf. Vorteil: Gut standardisierbar und einfach durchzuführen, Erfassung von Benutzerakzeptanz und  –zufriedenheit; gut im Anschluss an Usability-Tests durchzuführen. Nachteil: Bei offener Befragung (Antworten nicht vorgegeben) hoher Auswerteaufwand, bei geschlossener Befragung (Antworten vorgegeben) geringer Spielraum."/>
          <p:cNvPicPr>
            <a:picLocks noChangeAspect="1"/>
          </p:cNvPicPr>
          <p:nvPr/>
        </p:nvPicPr>
        <p:blipFill>
          <a:blip r:embed="rId3"/>
          <a:stretch>
            <a:fillRect/>
          </a:stretch>
        </p:blipFill>
        <p:spPr>
          <a:xfrm>
            <a:off x="1045026" y="3908093"/>
            <a:ext cx="10101948" cy="1969179"/>
          </a:xfrm>
          <a:prstGeom prst="rect">
            <a:avLst/>
          </a:prstGeom>
        </p:spPr>
      </p:pic>
      <p:sp>
        <p:nvSpPr>
          <p:cNvPr id="35842"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81B184E7-26BF-42AB-B05A-856DDE4DA4F8}"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35843"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35844"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62DD7508-EF9E-428E-8001-D46F7FB3D801}" type="slidenum">
              <a:rPr lang="de-DE" altLang="de-DE" sz="1200" b="0">
                <a:solidFill>
                  <a:schemeClr val="bg1"/>
                </a:solidFill>
              </a:rPr>
              <a:pPr>
                <a:spcBef>
                  <a:spcPct val="0"/>
                </a:spcBef>
              </a:pPr>
              <a:t>16</a:t>
            </a:fld>
            <a:endParaRPr lang="de-DE" altLang="de-DE" sz="1200" b="0">
              <a:solidFill>
                <a:schemeClr val="bg1"/>
              </a:solidFill>
            </a:endParaRPr>
          </a:p>
        </p:txBody>
      </p:sp>
    </p:spTree>
    <p:extLst>
      <p:ext uri="{BB962C8B-B14F-4D97-AF65-F5344CB8AC3E}">
        <p14:creationId xmlns:p14="http://schemas.microsoft.com/office/powerpoint/2010/main" val="1319278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5. Usability-Methoden</a:t>
            </a:r>
            <a:endParaRPr lang="de-DE" dirty="0"/>
          </a:p>
        </p:txBody>
      </p:sp>
      <p:sp>
        <p:nvSpPr>
          <p:cNvPr id="31750" name="Rectangle 3"/>
          <p:cNvSpPr>
            <a:spLocks noGrp="1" noChangeArrowheads="1"/>
          </p:cNvSpPr>
          <p:nvPr>
            <p:ph idx="1"/>
          </p:nvPr>
        </p:nvSpPr>
        <p:spPr/>
        <p:txBody>
          <a:bodyPr/>
          <a:lstStyle/>
          <a:p>
            <a:pPr marL="3175" lvl="2" indent="0">
              <a:buNone/>
              <a:defRPr/>
            </a:pPr>
            <a:r>
              <a:rPr lang="de-DE" altLang="de-DE" b="1" i="1" dirty="0" smtClean="0">
                <a:cs typeface="Arial" panose="020B0604020202020204" pitchFamily="34" charset="0"/>
              </a:rPr>
              <a:t>Benutzer</a:t>
            </a:r>
            <a:r>
              <a:rPr lang="de-DE" altLang="de-DE" b="1" dirty="0" smtClean="0">
                <a:cs typeface="Arial" panose="020B0604020202020204" pitchFamily="34" charset="0"/>
              </a:rPr>
              <a:t>basierte Methoden: Benutzerbefragung</a:t>
            </a:r>
          </a:p>
          <a:p>
            <a:pPr marL="3175" lvl="2" indent="0">
              <a:buNone/>
              <a:defRPr/>
            </a:pPr>
            <a:r>
              <a:rPr lang="de-DE" dirty="0">
                <a:cs typeface="Arial" panose="020B0604020202020204" pitchFamily="34" charset="0"/>
              </a:rPr>
              <a:t>Beispiel für eine standardisierte Benutzerbefragung nach der System-Usability-</a:t>
            </a:r>
            <a:r>
              <a:rPr lang="de-DE" dirty="0" err="1">
                <a:cs typeface="Arial" panose="020B0604020202020204" pitchFamily="34" charset="0"/>
              </a:rPr>
              <a:t>Scale</a:t>
            </a:r>
            <a:r>
              <a:rPr lang="de-DE" dirty="0">
                <a:cs typeface="Arial" panose="020B0604020202020204" pitchFamily="34" charset="0"/>
              </a:rPr>
              <a:t> (SUS</a:t>
            </a:r>
            <a:r>
              <a:rPr lang="de-DE" dirty="0" smtClean="0">
                <a:cs typeface="Arial" panose="020B0604020202020204" pitchFamily="34" charset="0"/>
              </a:rPr>
              <a:t>): Anhand </a:t>
            </a:r>
            <a:r>
              <a:rPr lang="de-DE" dirty="0">
                <a:cs typeface="Arial" panose="020B0604020202020204" pitchFamily="34" charset="0"/>
              </a:rPr>
              <a:t>vorgegebener Items wird ein prozentualer Zustimmungsgrad </a:t>
            </a:r>
            <a:r>
              <a:rPr lang="de-DE" dirty="0" smtClean="0">
                <a:cs typeface="Arial" panose="020B0604020202020204" pitchFamily="34" charset="0"/>
              </a:rPr>
              <a:t>ermittelt.</a:t>
            </a:r>
            <a:endParaRPr lang="de-DE" altLang="en-US" dirty="0">
              <a:cs typeface="Arial" panose="020B0604020202020204" pitchFamily="34" charset="0"/>
            </a:endParaRPr>
          </a:p>
          <a:p>
            <a:pPr marL="346075" lvl="2" indent="-342900">
              <a:buFont typeface="Wingdings" panose="05000000000000000000" pitchFamily="2" charset="2"/>
              <a:buChar char="§"/>
              <a:defRPr/>
            </a:pPr>
            <a:endParaRPr lang="de-DE" altLang="de-DE" dirty="0" smtClean="0">
              <a:cs typeface="Arial" panose="020B0604020202020204" pitchFamily="34" charset="0"/>
            </a:endParaRPr>
          </a:p>
        </p:txBody>
      </p:sp>
      <p:pic>
        <p:nvPicPr>
          <p:cNvPr id="2" name="Grafik 1" descr="Die Abbildung zeigt einen Ausschnitt aus dem Fragebogen zur Usability-Evaluation."/>
          <p:cNvPicPr>
            <a:picLocks noChangeAspect="1"/>
          </p:cNvPicPr>
          <p:nvPr/>
        </p:nvPicPr>
        <p:blipFill>
          <a:blip r:embed="rId3"/>
          <a:stretch>
            <a:fillRect/>
          </a:stretch>
        </p:blipFill>
        <p:spPr>
          <a:xfrm>
            <a:off x="2279576" y="2708919"/>
            <a:ext cx="7759502" cy="3672831"/>
          </a:xfrm>
          <a:prstGeom prst="rect">
            <a:avLst/>
          </a:prstGeom>
        </p:spPr>
      </p:pic>
      <p:sp>
        <p:nvSpPr>
          <p:cNvPr id="37890"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466E5392-BB72-42BB-B714-1BECBD380F86}"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37891"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37892"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18AA59FA-B81A-478A-B972-58DDED603779}" type="slidenum">
              <a:rPr lang="de-DE" altLang="de-DE" sz="1200" b="0">
                <a:solidFill>
                  <a:schemeClr val="bg1"/>
                </a:solidFill>
              </a:rPr>
              <a:pPr>
                <a:spcBef>
                  <a:spcPct val="0"/>
                </a:spcBef>
              </a:pPr>
              <a:t>17</a:t>
            </a:fld>
            <a:endParaRPr lang="de-DE" altLang="de-DE" sz="1200" b="0">
              <a:solidFill>
                <a:schemeClr val="bg1"/>
              </a:solidFill>
            </a:endParaRPr>
          </a:p>
        </p:txBody>
      </p:sp>
    </p:spTree>
    <p:extLst>
      <p:ext uri="{BB962C8B-B14F-4D97-AF65-F5344CB8AC3E}">
        <p14:creationId xmlns:p14="http://schemas.microsoft.com/office/powerpoint/2010/main" val="3571723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5. Usability-Methoden</a:t>
            </a:r>
            <a:endParaRPr lang="de-DE" dirty="0"/>
          </a:p>
        </p:txBody>
      </p:sp>
      <p:sp>
        <p:nvSpPr>
          <p:cNvPr id="31750" name="Rectangle 3"/>
          <p:cNvSpPr>
            <a:spLocks noGrp="1" noChangeArrowheads="1"/>
          </p:cNvSpPr>
          <p:nvPr>
            <p:ph idx="1"/>
          </p:nvPr>
        </p:nvSpPr>
        <p:spPr/>
        <p:txBody>
          <a:bodyPr/>
          <a:lstStyle/>
          <a:p>
            <a:pPr marL="3175" lvl="2" indent="0">
              <a:buNone/>
              <a:defRPr/>
            </a:pPr>
            <a:r>
              <a:rPr lang="de-DE" altLang="de-DE" sz="2400" b="1" i="1" dirty="0" smtClean="0">
                <a:cs typeface="Arial" panose="020B0604020202020204" pitchFamily="34" charset="0"/>
              </a:rPr>
              <a:t>Experten</a:t>
            </a:r>
            <a:r>
              <a:rPr lang="de-DE" altLang="de-DE" sz="2400" b="1" dirty="0" smtClean="0">
                <a:cs typeface="Arial" panose="020B0604020202020204" pitchFamily="34" charset="0"/>
              </a:rPr>
              <a:t>basierte Methoden</a:t>
            </a:r>
            <a:r>
              <a:rPr lang="de-DE" altLang="de-DE" sz="2400" b="1" dirty="0">
                <a:cs typeface="Arial" panose="020B0604020202020204" pitchFamily="34" charset="0"/>
              </a:rPr>
              <a:t>: </a:t>
            </a:r>
            <a:r>
              <a:rPr lang="de-DE" altLang="de-DE" sz="2400" b="1" dirty="0" err="1">
                <a:cs typeface="Arial" panose="020B0604020202020204" pitchFamily="34" charset="0"/>
              </a:rPr>
              <a:t>Cognitive</a:t>
            </a:r>
            <a:r>
              <a:rPr lang="de-DE" altLang="de-DE" sz="2400" b="1" dirty="0">
                <a:cs typeface="Arial" panose="020B0604020202020204" pitchFamily="34" charset="0"/>
              </a:rPr>
              <a:t> </a:t>
            </a:r>
            <a:r>
              <a:rPr lang="de-DE" altLang="de-DE" sz="2400" b="1" dirty="0" err="1">
                <a:cs typeface="Arial" panose="020B0604020202020204" pitchFamily="34" charset="0"/>
              </a:rPr>
              <a:t>Walkthrough</a:t>
            </a:r>
            <a:endParaRPr lang="de-DE" altLang="de-DE" sz="2400" b="1" dirty="0">
              <a:cs typeface="Arial" panose="020B0604020202020204" pitchFamily="34" charset="0"/>
            </a:endParaRPr>
          </a:p>
          <a:p>
            <a:pPr marL="346075" lvl="2" indent="-342900">
              <a:buFont typeface="Wingdings" panose="05000000000000000000" pitchFamily="2" charset="2"/>
              <a:buChar char="§"/>
              <a:defRPr/>
            </a:pPr>
            <a:r>
              <a:rPr lang="de-DE" sz="2400" b="1" dirty="0" smtClean="0">
                <a:cs typeface="Arial" panose="020B0604020202020204" pitchFamily="34" charset="0"/>
              </a:rPr>
              <a:t>Vorgehen</a:t>
            </a:r>
            <a:r>
              <a:rPr lang="de-DE" sz="2400" dirty="0">
                <a:cs typeface="Arial" panose="020B0604020202020204" pitchFamily="34" charset="0"/>
              </a:rPr>
              <a:t>: Anwendungs- und/oder </a:t>
            </a:r>
            <a:r>
              <a:rPr lang="de-DE" sz="2400" dirty="0" smtClean="0">
                <a:cs typeface="Arial" panose="020B0604020202020204" pitchFamily="34" charset="0"/>
              </a:rPr>
              <a:t>Ergonomie-</a:t>
            </a:r>
            <a:br>
              <a:rPr lang="de-DE" sz="2400" dirty="0" smtClean="0">
                <a:cs typeface="Arial" panose="020B0604020202020204" pitchFamily="34" charset="0"/>
              </a:rPr>
            </a:br>
            <a:r>
              <a:rPr lang="de-DE" sz="2400" dirty="0" smtClean="0">
                <a:cs typeface="Arial" panose="020B0604020202020204" pitchFamily="34" charset="0"/>
              </a:rPr>
              <a:t>Experten </a:t>
            </a:r>
            <a:r>
              <a:rPr lang="de-DE" sz="2400" dirty="0">
                <a:cs typeface="Arial" panose="020B0604020202020204" pitchFamily="34" charset="0"/>
              </a:rPr>
              <a:t>(</a:t>
            </a:r>
            <a:r>
              <a:rPr lang="de-DE" sz="2400" dirty="0" smtClean="0">
                <a:cs typeface="Arial" panose="020B0604020202020204" pitchFamily="34" charset="0"/>
              </a:rPr>
              <a:t>ideal: </a:t>
            </a:r>
            <a:r>
              <a:rPr lang="de-DE" sz="2400" dirty="0">
                <a:cs typeface="Arial" panose="020B0604020202020204" pitchFamily="34" charset="0"/>
              </a:rPr>
              <a:t>Doppelexperten) „durchschreiten“ </a:t>
            </a:r>
            <a:r>
              <a:rPr lang="de-DE" sz="2400" dirty="0" smtClean="0">
                <a:cs typeface="Arial" panose="020B0604020202020204" pitchFamily="34" charset="0"/>
              </a:rPr>
              <a:t>für </a:t>
            </a:r>
            <a:br>
              <a:rPr lang="de-DE" sz="2400" dirty="0" smtClean="0">
                <a:cs typeface="Arial" panose="020B0604020202020204" pitchFamily="34" charset="0"/>
              </a:rPr>
            </a:br>
            <a:r>
              <a:rPr lang="de-DE" sz="2400" dirty="0" smtClean="0">
                <a:cs typeface="Arial" panose="020B0604020202020204" pitchFamily="34" charset="0"/>
              </a:rPr>
              <a:t>ein Benutzungsszenario einen </a:t>
            </a:r>
            <a:r>
              <a:rPr lang="de-DE" sz="2400" dirty="0">
                <a:cs typeface="Arial" panose="020B0604020202020204" pitchFamily="34" charset="0"/>
              </a:rPr>
              <a:t>Bedienablauf bzw. die Anwendung eines Produktes gedanklich und erahnen dabei mögliche Bedienschwierigkeiten. </a:t>
            </a:r>
            <a:endParaRPr lang="de-DE" altLang="de-DE" sz="2400" dirty="0" smtClean="0">
              <a:cs typeface="Arial" panose="020B0604020202020204" pitchFamily="34" charset="0"/>
            </a:endParaRPr>
          </a:p>
          <a:p>
            <a:pPr marL="3175" lvl="2" indent="0">
              <a:buNone/>
              <a:defRPr/>
            </a:pPr>
            <a:endParaRPr lang="en-US" altLang="de-DE" sz="2400" dirty="0" smtClean="0">
              <a:cs typeface="Arial" panose="020B0604020202020204" pitchFamily="34" charset="0"/>
            </a:endParaRPr>
          </a:p>
        </p:txBody>
      </p:sp>
      <p:pic>
        <p:nvPicPr>
          <p:cNvPr id="2" name="Grafik 1" descr="Eine Tabelle listet Vor- und Nachteile auf. Vorteil: Die Methode liefert schnell eine große Zahl möglicher Bediendefizite. Durch das Vorgehen können z.B. Entwickler sehr einfach die Auswirkung einer (veränderten) Benutzerschnittstelle überprüfen. Nachteil: Das Verfahren liefert überwiegend einfache Bediendefizite."/>
          <p:cNvPicPr>
            <a:picLocks noChangeAspect="1"/>
          </p:cNvPicPr>
          <p:nvPr/>
        </p:nvPicPr>
        <p:blipFill>
          <a:blip r:embed="rId3"/>
          <a:stretch>
            <a:fillRect/>
          </a:stretch>
        </p:blipFill>
        <p:spPr>
          <a:xfrm>
            <a:off x="1045026" y="4052109"/>
            <a:ext cx="10101948" cy="1969179"/>
          </a:xfrm>
          <a:prstGeom prst="rect">
            <a:avLst/>
          </a:prstGeom>
        </p:spPr>
      </p:pic>
      <p:sp>
        <p:nvSpPr>
          <p:cNvPr id="39938"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B5D8FE80-A981-44F8-BB5F-1D4598ED0113}"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39939"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39940"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4AF64829-D836-4601-85A8-908A910AD982}" type="slidenum">
              <a:rPr lang="de-DE" altLang="de-DE" sz="1200" b="0">
                <a:solidFill>
                  <a:schemeClr val="bg1"/>
                </a:solidFill>
              </a:rPr>
              <a:pPr>
                <a:spcBef>
                  <a:spcPct val="0"/>
                </a:spcBef>
              </a:pPr>
              <a:t>18</a:t>
            </a:fld>
            <a:endParaRPr lang="de-DE" altLang="de-DE" sz="1200" b="0">
              <a:solidFill>
                <a:schemeClr val="bg1"/>
              </a:solidFill>
            </a:endParaRPr>
          </a:p>
        </p:txBody>
      </p:sp>
    </p:spTree>
    <p:extLst>
      <p:ext uri="{BB962C8B-B14F-4D97-AF65-F5344CB8AC3E}">
        <p14:creationId xmlns:p14="http://schemas.microsoft.com/office/powerpoint/2010/main" val="134035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5. Usability-Methoden</a:t>
            </a:r>
            <a:endParaRPr lang="de-DE" dirty="0"/>
          </a:p>
        </p:txBody>
      </p:sp>
      <p:sp>
        <p:nvSpPr>
          <p:cNvPr id="31750" name="Rectangle 3"/>
          <p:cNvSpPr>
            <a:spLocks noGrp="1" noChangeArrowheads="1"/>
          </p:cNvSpPr>
          <p:nvPr>
            <p:ph idx="1"/>
          </p:nvPr>
        </p:nvSpPr>
        <p:spPr>
          <a:xfrm>
            <a:off x="719667" y="1484314"/>
            <a:ext cx="5736373" cy="4897437"/>
          </a:xfrm>
        </p:spPr>
        <p:txBody>
          <a:bodyPr/>
          <a:lstStyle/>
          <a:p>
            <a:pPr marL="3175" lvl="2" indent="0">
              <a:buNone/>
              <a:defRPr/>
            </a:pPr>
            <a:r>
              <a:rPr lang="de-DE" altLang="de-DE" sz="2200" b="1" i="1" dirty="0" smtClean="0">
                <a:cs typeface="Arial" panose="020B0604020202020204" pitchFamily="34" charset="0"/>
              </a:rPr>
              <a:t>Experten</a:t>
            </a:r>
            <a:r>
              <a:rPr lang="de-DE" altLang="de-DE" sz="2200" b="1" dirty="0" smtClean="0">
                <a:cs typeface="Arial" panose="020B0604020202020204" pitchFamily="34" charset="0"/>
              </a:rPr>
              <a:t>basierte Methoden: Heuristische Evaluation</a:t>
            </a:r>
          </a:p>
          <a:p>
            <a:pPr marL="346075" lvl="2" indent="-342900">
              <a:buFont typeface="Wingdings" panose="05000000000000000000" pitchFamily="2" charset="2"/>
              <a:buChar char="§"/>
              <a:defRPr/>
            </a:pPr>
            <a:r>
              <a:rPr lang="de-DE" sz="2200" b="1" dirty="0" smtClean="0">
                <a:cs typeface="Arial" panose="020B0604020202020204" pitchFamily="34" charset="0"/>
              </a:rPr>
              <a:t>Vorgehen</a:t>
            </a:r>
            <a:r>
              <a:rPr lang="de-DE" sz="2200" dirty="0" smtClean="0">
                <a:cs typeface="Arial" panose="020B0604020202020204" pitchFamily="34" charset="0"/>
              </a:rPr>
              <a:t>: Experten beurteilen die Bedienbarkeit eines Produktes anhand vorgegebener Regeln (Heuristiken). </a:t>
            </a:r>
            <a:endParaRPr lang="de-DE" altLang="de-DE" sz="2200" dirty="0" smtClean="0">
              <a:cs typeface="Arial" panose="020B0604020202020204" pitchFamily="34" charset="0"/>
            </a:endParaRPr>
          </a:p>
          <a:p>
            <a:pPr marL="3175" lvl="2" indent="0">
              <a:buNone/>
              <a:defRPr/>
            </a:pPr>
            <a:endParaRPr lang="en-US" altLang="de-DE" sz="2200" dirty="0" smtClean="0">
              <a:cs typeface="Arial" panose="020B0604020202020204" pitchFamily="34" charset="0"/>
            </a:endParaRPr>
          </a:p>
        </p:txBody>
      </p:sp>
      <p:pic>
        <p:nvPicPr>
          <p:cNvPr id="4" name="Grafik 3" descr="Eine Tabelle listet Vor- und Nachteile auf. Vorteil: Schnelles und einfaches Verfahren, das unkompliziert eingesetzt werden kann. Nachteil: Liefert eher einfache Bediendefizite."/>
          <p:cNvPicPr>
            <a:picLocks noChangeAspect="1"/>
          </p:cNvPicPr>
          <p:nvPr/>
        </p:nvPicPr>
        <p:blipFill>
          <a:blip r:embed="rId3"/>
          <a:stretch>
            <a:fillRect/>
          </a:stretch>
        </p:blipFill>
        <p:spPr>
          <a:xfrm>
            <a:off x="1061590" y="3913040"/>
            <a:ext cx="5066215" cy="2036240"/>
          </a:xfrm>
          <a:prstGeom prst="rect">
            <a:avLst/>
          </a:prstGeom>
        </p:spPr>
      </p:pic>
      <p:pic>
        <p:nvPicPr>
          <p:cNvPr id="2" name="Grafik 1" descr="Die Abbildung zeigt beispielhaft 10 Regeln, anhand derer die Bedienbarkeit eines Produktes überprüft werden kann. 1. Selbstbeschreibungsfähigkeit, 2. Aufgabenangemessenheit, 3. Verständliche Gerätemeldungen, 4. Benutzerkontrolle über das Gerät; 5. Fehlererkennung und -beseitigung, 6. Fehlervermeidung, 7. Standardisierte Sprache, 8. Minimale Beanspruchung des Benutzergedächtnisses, 9. Minimalistisches Design und 10. Hilfe und Dokumentation."/>
          <p:cNvPicPr>
            <a:picLocks noChangeAspect="1"/>
          </p:cNvPicPr>
          <p:nvPr/>
        </p:nvPicPr>
        <p:blipFill>
          <a:blip r:embed="rId4"/>
          <a:stretch>
            <a:fillRect/>
          </a:stretch>
        </p:blipFill>
        <p:spPr>
          <a:xfrm>
            <a:off x="7531150" y="1007685"/>
            <a:ext cx="4445239" cy="5454281"/>
          </a:xfrm>
          <a:prstGeom prst="rect">
            <a:avLst/>
          </a:prstGeom>
        </p:spPr>
      </p:pic>
      <p:sp>
        <p:nvSpPr>
          <p:cNvPr id="41986"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6C69C792-61EB-4584-A2DE-EFD50C743762}"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41987"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41988"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23167618-5493-475C-AEFD-FA1585D1C680}" type="slidenum">
              <a:rPr lang="de-DE" altLang="de-DE" sz="1200" b="0">
                <a:solidFill>
                  <a:schemeClr val="bg1"/>
                </a:solidFill>
              </a:rPr>
              <a:pPr>
                <a:spcBef>
                  <a:spcPct val="0"/>
                </a:spcBef>
              </a:pPr>
              <a:t>19</a:t>
            </a:fld>
            <a:endParaRPr lang="de-DE" altLang="de-DE" sz="1200" b="0">
              <a:solidFill>
                <a:schemeClr val="bg1"/>
              </a:solidFill>
            </a:endParaRPr>
          </a:p>
        </p:txBody>
      </p:sp>
    </p:spTree>
    <p:extLst>
      <p:ext uri="{BB962C8B-B14F-4D97-AF65-F5344CB8AC3E}">
        <p14:creationId xmlns:p14="http://schemas.microsoft.com/office/powerpoint/2010/main" val="1458966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12"/>
          <p:cNvSpPr>
            <a:spLocks noGrp="1" noChangeArrowheads="1"/>
          </p:cNvSpPr>
          <p:nvPr>
            <p:ph type="title"/>
          </p:nvPr>
        </p:nvSpPr>
        <p:spPr/>
        <p:txBody>
          <a:bodyPr/>
          <a:lstStyle/>
          <a:p>
            <a:pPr eaLnBrk="1" hangingPunct="1"/>
            <a:r>
              <a:rPr lang="de-DE" altLang="de-DE" dirty="0" smtClean="0"/>
              <a:t>Übersicht zu den Inhalten des Moduls</a:t>
            </a:r>
          </a:p>
        </p:txBody>
      </p:sp>
      <p:sp>
        <p:nvSpPr>
          <p:cNvPr id="7174" name="Rectangle 13"/>
          <p:cNvSpPr>
            <a:spLocks noGrp="1" noChangeArrowheads="1"/>
          </p:cNvSpPr>
          <p:nvPr>
            <p:ph idx="1"/>
          </p:nvPr>
        </p:nvSpPr>
        <p:spPr/>
        <p:txBody>
          <a:bodyPr/>
          <a:lstStyle/>
          <a:p>
            <a:pPr lvl="2" eaLnBrk="1" hangingPunct="1"/>
            <a:r>
              <a:rPr lang="de-DE" altLang="de-DE" sz="2400" dirty="0" smtClean="0"/>
              <a:t>Wichtige Begriffe</a:t>
            </a:r>
          </a:p>
          <a:p>
            <a:pPr lvl="2" eaLnBrk="1" hangingPunct="1"/>
            <a:r>
              <a:rPr lang="de-DE" altLang="de-DE" sz="2400" dirty="0" smtClean="0"/>
              <a:t>Medizinprodukt als Arbeitsmittel</a:t>
            </a:r>
          </a:p>
          <a:p>
            <a:pPr lvl="2" eaLnBrk="1" hangingPunct="1"/>
            <a:r>
              <a:rPr lang="de-DE" altLang="de-DE" sz="2400" dirty="0" smtClean="0"/>
              <a:t>Rechtliche Anforderungen zur Ergonomie von Medizinprodukten</a:t>
            </a:r>
          </a:p>
          <a:p>
            <a:pPr lvl="2" eaLnBrk="1" hangingPunct="1"/>
            <a:r>
              <a:rPr lang="de-DE" altLang="de-DE" sz="2400" dirty="0" smtClean="0"/>
              <a:t>Usability-Engineering – benutzerzentrierte Entwicklung</a:t>
            </a:r>
          </a:p>
          <a:p>
            <a:pPr lvl="2" eaLnBrk="1" hangingPunct="1"/>
            <a:r>
              <a:rPr lang="de-DE" altLang="de-DE" sz="2400" dirty="0" smtClean="0"/>
              <a:t>Usability-Methoden – Ergonomie prüfen</a:t>
            </a:r>
          </a:p>
          <a:p>
            <a:pPr lvl="2" eaLnBrk="1" hangingPunct="1"/>
            <a:r>
              <a:rPr lang="de-DE" altLang="de-DE" sz="2400" dirty="0" smtClean="0"/>
              <a:t>Anwendungsbeispiel: Usability Test</a:t>
            </a:r>
          </a:p>
          <a:p>
            <a:pPr lvl="2" eaLnBrk="1" hangingPunct="1"/>
            <a:r>
              <a:rPr lang="de-DE" altLang="de-DE" sz="2400" dirty="0" smtClean="0"/>
              <a:t>Weiterführende Literatur </a:t>
            </a:r>
          </a:p>
          <a:p>
            <a:pPr lvl="2" eaLnBrk="1" hangingPunct="1"/>
            <a:endParaRPr lang="de-DE" altLang="de-DE" sz="2400" dirty="0" smtClean="0"/>
          </a:p>
        </p:txBody>
      </p:sp>
      <p:sp>
        <p:nvSpPr>
          <p:cNvPr id="7170"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D73B6B61-9E4C-4A43-AF3E-BFB9CE15DFBB}"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7171"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7172"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043FCBC5-AAC3-4205-B933-2DFECD676F66}" type="slidenum">
              <a:rPr lang="de-DE" altLang="de-DE" sz="1200" b="0">
                <a:solidFill>
                  <a:schemeClr val="bg1"/>
                </a:solidFill>
              </a:rPr>
              <a:pPr>
                <a:spcBef>
                  <a:spcPct val="0"/>
                </a:spcBef>
              </a:pPr>
              <a:t>2</a:t>
            </a:fld>
            <a:endParaRPr lang="de-DE" altLang="de-DE" sz="1200" b="0">
              <a:solidFill>
                <a:schemeClr val="bg1"/>
              </a:solidFill>
            </a:endParaRPr>
          </a:p>
        </p:txBody>
      </p:sp>
    </p:spTree>
    <p:extLst>
      <p:ext uri="{BB962C8B-B14F-4D97-AF65-F5344CB8AC3E}">
        <p14:creationId xmlns:p14="http://schemas.microsoft.com/office/powerpoint/2010/main" val="79827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6. Anwendungsbeispiel Usability-Test </a:t>
            </a:r>
            <a:endParaRPr lang="de-DE" dirty="0"/>
          </a:p>
        </p:txBody>
      </p:sp>
      <p:sp>
        <p:nvSpPr>
          <p:cNvPr id="44038" name="Rectangle 3"/>
          <p:cNvSpPr>
            <a:spLocks noGrp="1" noChangeArrowheads="1"/>
          </p:cNvSpPr>
          <p:nvPr>
            <p:ph idx="1"/>
          </p:nvPr>
        </p:nvSpPr>
        <p:spPr>
          <a:noFill/>
        </p:spPr>
        <p:txBody>
          <a:bodyPr/>
          <a:lstStyle/>
          <a:p>
            <a:pPr>
              <a:lnSpc>
                <a:spcPct val="110000"/>
              </a:lnSpc>
              <a:spcBef>
                <a:spcPts val="1200"/>
              </a:spcBef>
              <a:buClr>
                <a:srgbClr val="FFC000"/>
              </a:buClr>
              <a:buSzPct val="150000"/>
            </a:pPr>
            <a:r>
              <a:rPr lang="de-DE" altLang="de-DE" dirty="0" smtClean="0"/>
              <a:t>Evaluation einer Infusionspumpe</a:t>
            </a:r>
          </a:p>
          <a:p>
            <a:pPr lvl="1" eaLnBrk="1" hangingPunct="1"/>
            <a:endParaRPr lang="de-DE" altLang="de-DE" dirty="0" smtClean="0"/>
          </a:p>
          <a:p>
            <a:pPr lvl="1" eaLnBrk="1" hangingPunct="1"/>
            <a:endParaRPr lang="de-DE" altLang="de-DE" dirty="0" smtClean="0"/>
          </a:p>
        </p:txBody>
      </p:sp>
      <p:pic>
        <p:nvPicPr>
          <p:cNvPr id="2" name="Grafik 1" descr="Das Foto zeigt einen Patienten im Bett einer Intensivstation. Vergrößert ist eine Infusionspumpe dargestellt."/>
          <p:cNvPicPr>
            <a:picLocks noChangeAspect="1"/>
          </p:cNvPicPr>
          <p:nvPr/>
        </p:nvPicPr>
        <p:blipFill>
          <a:blip r:embed="rId3"/>
          <a:stretch>
            <a:fillRect/>
          </a:stretch>
        </p:blipFill>
        <p:spPr>
          <a:xfrm>
            <a:off x="2403099" y="1976589"/>
            <a:ext cx="8687553" cy="4852837"/>
          </a:xfrm>
          <a:prstGeom prst="rect">
            <a:avLst/>
          </a:prstGeom>
        </p:spPr>
      </p:pic>
      <p:sp>
        <p:nvSpPr>
          <p:cNvPr id="44034"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08F2C906-CB67-474D-BAD4-E308B39AF98B}"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44035"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44036"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AD2D4DF6-E15A-43D4-8731-68759DCAF0C9}" type="slidenum">
              <a:rPr lang="de-DE" altLang="de-DE" sz="1200" b="0">
                <a:solidFill>
                  <a:schemeClr val="bg1"/>
                </a:solidFill>
              </a:rPr>
              <a:pPr>
                <a:spcBef>
                  <a:spcPct val="0"/>
                </a:spcBef>
              </a:pPr>
              <a:t>20</a:t>
            </a:fld>
            <a:endParaRPr lang="de-DE" altLang="de-DE" sz="1200" b="0">
              <a:solidFill>
                <a:schemeClr val="bg1"/>
              </a:solidFill>
            </a:endParaRPr>
          </a:p>
        </p:txBody>
      </p:sp>
    </p:spTree>
    <p:extLst>
      <p:ext uri="{BB962C8B-B14F-4D97-AF65-F5344CB8AC3E}">
        <p14:creationId xmlns:p14="http://schemas.microsoft.com/office/powerpoint/2010/main" val="2461107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6. Anwendungsbeispiel Usability-Test </a:t>
            </a:r>
            <a:endParaRPr lang="de-DE" dirty="0"/>
          </a:p>
        </p:txBody>
      </p:sp>
      <p:sp>
        <p:nvSpPr>
          <p:cNvPr id="46086" name="Rectangle 3"/>
          <p:cNvSpPr>
            <a:spLocks noGrp="1" noChangeArrowheads="1"/>
          </p:cNvSpPr>
          <p:nvPr>
            <p:ph idx="1"/>
          </p:nvPr>
        </p:nvSpPr>
        <p:spPr>
          <a:noFill/>
        </p:spPr>
        <p:txBody>
          <a:bodyPr/>
          <a:lstStyle/>
          <a:p>
            <a:pPr>
              <a:lnSpc>
                <a:spcPct val="110000"/>
              </a:lnSpc>
              <a:spcBef>
                <a:spcPts val="1200"/>
              </a:spcBef>
              <a:buClr>
                <a:srgbClr val="FFC000"/>
              </a:buClr>
              <a:buSzPct val="150000"/>
            </a:pPr>
            <a:r>
              <a:rPr lang="de-DE" altLang="de-DE" dirty="0" smtClean="0"/>
              <a:t>Evaluation einer Infusionspumpe</a:t>
            </a:r>
          </a:p>
          <a:p>
            <a:pPr marL="457200" indent="-457200">
              <a:lnSpc>
                <a:spcPct val="110000"/>
              </a:lnSpc>
              <a:spcBef>
                <a:spcPts val="480"/>
              </a:spcBef>
              <a:buSzPct val="100000"/>
              <a:buFont typeface="+mj-lt"/>
              <a:buAutoNum type="arabicPeriod"/>
            </a:pPr>
            <a:r>
              <a:rPr lang="de-DE" altLang="de-DE" dirty="0" smtClean="0">
                <a:solidFill>
                  <a:schemeClr val="tx1"/>
                </a:solidFill>
              </a:rPr>
              <a:t>Aufgabenanalyse</a:t>
            </a:r>
          </a:p>
          <a:p>
            <a:pPr>
              <a:lnSpc>
                <a:spcPct val="110000"/>
              </a:lnSpc>
              <a:spcBef>
                <a:spcPts val="1200"/>
              </a:spcBef>
              <a:buClr>
                <a:srgbClr val="FFC000"/>
              </a:buClr>
              <a:buSzPct val="150000"/>
            </a:pPr>
            <a:r>
              <a:rPr lang="de-DE" altLang="de-DE" b="0" dirty="0" smtClean="0">
                <a:solidFill>
                  <a:schemeClr val="tx1"/>
                </a:solidFill>
              </a:rPr>
              <a:t>Aufgabe </a:t>
            </a:r>
            <a:r>
              <a:rPr lang="de-DE" altLang="de-DE" b="0" dirty="0">
                <a:solidFill>
                  <a:schemeClr val="tx1"/>
                </a:solidFill>
              </a:rPr>
              <a:t>= </a:t>
            </a:r>
            <a:r>
              <a:rPr lang="de-DE" altLang="de-DE" b="0" dirty="0" smtClean="0">
                <a:solidFill>
                  <a:schemeClr val="tx1"/>
                </a:solidFill>
              </a:rPr>
              <a:t>Applizieren </a:t>
            </a:r>
            <a:r>
              <a:rPr lang="de-DE" altLang="de-DE" b="0" dirty="0">
                <a:solidFill>
                  <a:schemeClr val="tx1"/>
                </a:solidFill>
              </a:rPr>
              <a:t>einer </a:t>
            </a:r>
            <a:r>
              <a:rPr lang="de-DE" altLang="de-DE" b="0" dirty="0" smtClean="0">
                <a:solidFill>
                  <a:schemeClr val="tx1"/>
                </a:solidFill>
              </a:rPr>
              <a:t>Infusionslösung mit vorgegebener Förderrate</a:t>
            </a:r>
            <a:endParaRPr lang="de-DE" altLang="de-DE" b="0" dirty="0">
              <a:solidFill>
                <a:schemeClr val="tx1"/>
              </a:solidFill>
            </a:endParaRPr>
          </a:p>
          <a:p>
            <a:pPr>
              <a:lnSpc>
                <a:spcPct val="110000"/>
              </a:lnSpc>
              <a:spcBef>
                <a:spcPts val="1200"/>
              </a:spcBef>
              <a:buClr>
                <a:srgbClr val="FFC000"/>
              </a:buClr>
              <a:buSzPct val="150000"/>
            </a:pPr>
            <a:endParaRPr lang="de-DE" altLang="de-DE" dirty="0" smtClean="0">
              <a:solidFill>
                <a:schemeClr val="tx1"/>
              </a:solidFill>
            </a:endParaRPr>
          </a:p>
          <a:p>
            <a:pPr>
              <a:lnSpc>
                <a:spcPct val="110000"/>
              </a:lnSpc>
              <a:spcBef>
                <a:spcPts val="1200"/>
              </a:spcBef>
              <a:buClr>
                <a:srgbClr val="FFC000"/>
              </a:buClr>
              <a:buSzPct val="150000"/>
            </a:pPr>
            <a:r>
              <a:rPr lang="de-DE" altLang="de-DE" dirty="0">
                <a:solidFill>
                  <a:schemeClr val="tx1"/>
                </a:solidFill>
              </a:rPr>
              <a:t>Analyse</a:t>
            </a:r>
          </a:p>
          <a:p>
            <a:pPr marL="457200" indent="-457200">
              <a:lnSpc>
                <a:spcPct val="110000"/>
              </a:lnSpc>
              <a:spcBef>
                <a:spcPts val="1200"/>
              </a:spcBef>
              <a:buSzPct val="100000"/>
              <a:buFont typeface="+mj-lt"/>
              <a:buAutoNum type="arabicPeriod"/>
            </a:pPr>
            <a:r>
              <a:rPr lang="de-DE" altLang="en-US" b="0" dirty="0" smtClean="0">
                <a:solidFill>
                  <a:schemeClr val="tx1"/>
                </a:solidFill>
                <a:latin typeface="Arial" panose="020B0604020202020204" pitchFamily="34" charset="0"/>
                <a:cs typeface="Arial" panose="020B0604020202020204" pitchFamily="34" charset="0"/>
              </a:rPr>
              <a:t>Gerät </a:t>
            </a:r>
            <a:r>
              <a:rPr lang="de-DE" altLang="en-US" b="0" dirty="0">
                <a:solidFill>
                  <a:schemeClr val="tx1"/>
                </a:solidFill>
                <a:latin typeface="Arial" panose="020B0604020202020204" pitchFamily="34" charset="0"/>
                <a:cs typeface="Arial" panose="020B0604020202020204" pitchFamily="34" charset="0"/>
              </a:rPr>
              <a:t>montieren</a:t>
            </a:r>
          </a:p>
          <a:p>
            <a:pPr marL="457200" indent="-457200">
              <a:lnSpc>
                <a:spcPct val="110000"/>
              </a:lnSpc>
              <a:spcBef>
                <a:spcPts val="1200"/>
              </a:spcBef>
              <a:buSzPct val="100000"/>
              <a:buFont typeface="+mj-lt"/>
              <a:buAutoNum type="arabicPeriod"/>
            </a:pPr>
            <a:r>
              <a:rPr lang="de-DE" altLang="en-US" b="0" dirty="0" smtClean="0">
                <a:solidFill>
                  <a:schemeClr val="tx1"/>
                </a:solidFill>
                <a:latin typeface="Arial" panose="020B0604020202020204" pitchFamily="34" charset="0"/>
                <a:cs typeface="Arial" panose="020B0604020202020204" pitchFamily="34" charset="0"/>
              </a:rPr>
              <a:t>Netzanschluss </a:t>
            </a:r>
            <a:r>
              <a:rPr lang="de-DE" altLang="en-US" b="0" dirty="0">
                <a:solidFill>
                  <a:schemeClr val="tx1"/>
                </a:solidFill>
                <a:latin typeface="Arial" panose="020B0604020202020204" pitchFamily="34" charset="0"/>
                <a:cs typeface="Arial" panose="020B0604020202020204" pitchFamily="34" charset="0"/>
              </a:rPr>
              <a:t>herstellen</a:t>
            </a:r>
          </a:p>
          <a:p>
            <a:pPr marL="457200" indent="-457200">
              <a:lnSpc>
                <a:spcPct val="110000"/>
              </a:lnSpc>
              <a:spcBef>
                <a:spcPts val="1200"/>
              </a:spcBef>
              <a:buSzPct val="100000"/>
              <a:buFont typeface="+mj-lt"/>
              <a:buAutoNum type="arabicPeriod"/>
            </a:pPr>
            <a:r>
              <a:rPr lang="de-DE" altLang="en-US" b="0" dirty="0" smtClean="0">
                <a:solidFill>
                  <a:schemeClr val="tx1"/>
                </a:solidFill>
                <a:latin typeface="Arial" panose="020B0604020202020204" pitchFamily="34" charset="0"/>
                <a:cs typeface="Arial" panose="020B0604020202020204" pitchFamily="34" charset="0"/>
              </a:rPr>
              <a:t>Gehäuse </a:t>
            </a:r>
            <a:r>
              <a:rPr lang="de-DE" altLang="en-US" b="0" dirty="0">
                <a:solidFill>
                  <a:schemeClr val="tx1"/>
                </a:solidFill>
                <a:latin typeface="Arial" panose="020B0604020202020204" pitchFamily="34" charset="0"/>
                <a:cs typeface="Arial" panose="020B0604020202020204" pitchFamily="34" charset="0"/>
              </a:rPr>
              <a:t>öffnen</a:t>
            </a:r>
          </a:p>
          <a:p>
            <a:pPr marL="457200" indent="-457200">
              <a:lnSpc>
                <a:spcPct val="110000"/>
              </a:lnSpc>
              <a:spcBef>
                <a:spcPts val="1200"/>
              </a:spcBef>
              <a:buSzPct val="100000"/>
              <a:buFont typeface="+mj-lt"/>
              <a:buAutoNum type="arabicPeriod"/>
            </a:pPr>
            <a:r>
              <a:rPr lang="de-DE" altLang="en-US" b="0" dirty="0" smtClean="0">
                <a:solidFill>
                  <a:schemeClr val="tx1"/>
                </a:solidFill>
                <a:latin typeface="Arial" panose="020B0604020202020204" pitchFamily="34" charset="0"/>
                <a:cs typeface="Arial" panose="020B0604020202020204" pitchFamily="34" charset="0"/>
              </a:rPr>
              <a:t>Schlauch </a:t>
            </a:r>
            <a:r>
              <a:rPr lang="de-DE" altLang="en-US" b="0" dirty="0">
                <a:solidFill>
                  <a:schemeClr val="tx1"/>
                </a:solidFill>
                <a:latin typeface="Arial" panose="020B0604020202020204" pitchFamily="34" charset="0"/>
                <a:cs typeface="Arial" panose="020B0604020202020204" pitchFamily="34" charset="0"/>
              </a:rPr>
              <a:t>einlegen, fixieren</a:t>
            </a:r>
          </a:p>
          <a:p>
            <a:pPr marL="457200" indent="-457200">
              <a:lnSpc>
                <a:spcPct val="110000"/>
              </a:lnSpc>
              <a:spcBef>
                <a:spcPts val="1200"/>
              </a:spcBef>
              <a:buSzPct val="100000"/>
              <a:buFont typeface="+mj-lt"/>
              <a:buAutoNum type="arabicPeriod"/>
            </a:pPr>
            <a:r>
              <a:rPr lang="de-DE" altLang="en-US" b="0" dirty="0" smtClean="0">
                <a:solidFill>
                  <a:schemeClr val="tx1"/>
                </a:solidFill>
                <a:latin typeface="Arial" panose="020B0604020202020204" pitchFamily="34" charset="0"/>
                <a:cs typeface="Arial" panose="020B0604020202020204" pitchFamily="34" charset="0"/>
              </a:rPr>
              <a:t>Gehäuse </a:t>
            </a:r>
            <a:r>
              <a:rPr lang="de-DE" altLang="en-US" b="0" dirty="0">
                <a:solidFill>
                  <a:schemeClr val="tx1"/>
                </a:solidFill>
                <a:latin typeface="Arial" panose="020B0604020202020204" pitchFamily="34" charset="0"/>
                <a:cs typeface="Arial" panose="020B0604020202020204" pitchFamily="34" charset="0"/>
              </a:rPr>
              <a:t>schließen</a:t>
            </a:r>
          </a:p>
          <a:p>
            <a:pPr>
              <a:lnSpc>
                <a:spcPct val="110000"/>
              </a:lnSpc>
              <a:spcBef>
                <a:spcPts val="1200"/>
              </a:spcBef>
              <a:buClr>
                <a:srgbClr val="FFC000"/>
              </a:buClr>
              <a:buSzPct val="150000"/>
            </a:pPr>
            <a:endParaRPr lang="de-DE" altLang="de-DE" dirty="0" smtClean="0">
              <a:solidFill>
                <a:schemeClr val="tx1"/>
              </a:solidFill>
            </a:endParaRPr>
          </a:p>
          <a:p>
            <a:pPr>
              <a:lnSpc>
                <a:spcPct val="110000"/>
              </a:lnSpc>
              <a:spcBef>
                <a:spcPts val="1200"/>
              </a:spcBef>
              <a:buClr>
                <a:srgbClr val="FFC000"/>
              </a:buClr>
              <a:buSzPct val="150000"/>
            </a:pPr>
            <a:r>
              <a:rPr lang="de-DE" altLang="en-US" dirty="0">
                <a:solidFill>
                  <a:schemeClr val="tx1"/>
                </a:solidFill>
                <a:latin typeface="Arial" panose="020B0604020202020204" pitchFamily="34" charset="0"/>
                <a:cs typeface="Arial" panose="020B0604020202020204" pitchFamily="34" charset="0"/>
              </a:rPr>
              <a:t>5. Rollenklemme öffnen</a:t>
            </a:r>
          </a:p>
          <a:p>
            <a:pPr>
              <a:lnSpc>
                <a:spcPct val="110000"/>
              </a:lnSpc>
              <a:spcBef>
                <a:spcPts val="1200"/>
              </a:spcBef>
              <a:buClr>
                <a:srgbClr val="FFC000"/>
              </a:buClr>
              <a:buSzPct val="150000"/>
            </a:pPr>
            <a:r>
              <a:rPr lang="de-DE" altLang="de-DE" dirty="0">
                <a:solidFill>
                  <a:schemeClr val="tx1"/>
                </a:solidFill>
              </a:rPr>
              <a:t>… Abfolge von Teilhandlungen</a:t>
            </a:r>
          </a:p>
          <a:p>
            <a:pPr>
              <a:lnSpc>
                <a:spcPct val="110000"/>
              </a:lnSpc>
              <a:spcBef>
                <a:spcPts val="1200"/>
              </a:spcBef>
              <a:buClr>
                <a:srgbClr val="FFC000"/>
              </a:buClr>
              <a:buSzPct val="150000"/>
            </a:pPr>
            <a:endParaRPr lang="de-DE" altLang="de-DE" dirty="0" smtClean="0">
              <a:solidFill>
                <a:schemeClr val="tx1"/>
              </a:solidFill>
            </a:endParaRPr>
          </a:p>
          <a:p>
            <a:pPr marL="457200" indent="-457200">
              <a:lnSpc>
                <a:spcPct val="110000"/>
              </a:lnSpc>
              <a:spcBef>
                <a:spcPts val="1200"/>
              </a:spcBef>
              <a:buClr>
                <a:srgbClr val="FFC000"/>
              </a:buClr>
              <a:buSzPct val="150000"/>
              <a:buAutoNum type="arabicPeriod"/>
            </a:pPr>
            <a:endParaRPr lang="de-DE" altLang="de-DE" dirty="0" smtClean="0">
              <a:solidFill>
                <a:schemeClr val="tx1"/>
              </a:solidFill>
            </a:endParaRPr>
          </a:p>
          <a:p>
            <a:pPr lvl="1" eaLnBrk="1" hangingPunct="1"/>
            <a:endParaRPr lang="de-DE" altLang="de-DE" dirty="0" smtClean="0"/>
          </a:p>
          <a:p>
            <a:pPr lvl="1" eaLnBrk="1" hangingPunct="1"/>
            <a:endParaRPr lang="de-DE" altLang="de-DE" dirty="0" smtClean="0"/>
          </a:p>
        </p:txBody>
      </p:sp>
      <p:pic>
        <p:nvPicPr>
          <p:cNvPr id="8" name="Grafik 3" descr="Foto einer Infusionspump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0176" y="3212976"/>
            <a:ext cx="1806599" cy="307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DE1FF296-07D7-4110-9DF4-6EFEE62DE6E8}"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46083"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46084"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4735658B-5227-447C-937F-B2E3672AD5EF}" type="slidenum">
              <a:rPr lang="de-DE" altLang="de-DE" sz="1200" b="0">
                <a:solidFill>
                  <a:schemeClr val="bg1"/>
                </a:solidFill>
              </a:rPr>
              <a:pPr>
                <a:spcBef>
                  <a:spcPct val="0"/>
                </a:spcBef>
              </a:pPr>
              <a:t>21</a:t>
            </a:fld>
            <a:endParaRPr lang="de-DE" altLang="de-DE" sz="1200" b="0">
              <a:solidFill>
                <a:schemeClr val="bg1"/>
              </a:solidFill>
            </a:endParaRPr>
          </a:p>
        </p:txBody>
      </p:sp>
    </p:spTree>
    <p:extLst>
      <p:ext uri="{BB962C8B-B14F-4D97-AF65-F5344CB8AC3E}">
        <p14:creationId xmlns:p14="http://schemas.microsoft.com/office/powerpoint/2010/main" val="1074250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6. Anwendungsbeispiel Usability-Test </a:t>
            </a:r>
            <a:endParaRPr lang="de-DE" dirty="0"/>
          </a:p>
        </p:txBody>
      </p:sp>
      <p:sp>
        <p:nvSpPr>
          <p:cNvPr id="37894" name="Rectangle 3"/>
          <p:cNvSpPr>
            <a:spLocks noGrp="1" noChangeArrowheads="1"/>
          </p:cNvSpPr>
          <p:nvPr>
            <p:ph idx="1"/>
          </p:nvPr>
        </p:nvSpPr>
        <p:spPr/>
        <p:txBody>
          <a:bodyPr/>
          <a:lstStyle/>
          <a:p>
            <a:pPr>
              <a:lnSpc>
                <a:spcPct val="110000"/>
              </a:lnSpc>
              <a:spcBef>
                <a:spcPts val="1200"/>
              </a:spcBef>
              <a:buClr>
                <a:srgbClr val="FFC000"/>
              </a:buClr>
              <a:buSzPct val="150000"/>
              <a:defRPr/>
            </a:pPr>
            <a:r>
              <a:rPr lang="de-DE" dirty="0" smtClean="0"/>
              <a:t>Evaluation einer Infusionspumpe</a:t>
            </a:r>
          </a:p>
          <a:p>
            <a:pPr marL="458788" lvl="1" indent="-457200">
              <a:buFont typeface="+mj-lt"/>
              <a:buAutoNum type="arabicPeriod" startAt="2"/>
              <a:defRPr/>
            </a:pPr>
            <a:r>
              <a:rPr lang="de-DE" altLang="en-US" b="1" dirty="0" smtClean="0">
                <a:solidFill>
                  <a:schemeClr val="tx1"/>
                </a:solidFill>
                <a:cs typeface="Arial" panose="020B0604020202020204" pitchFamily="34" charset="0"/>
              </a:rPr>
              <a:t>Usability </a:t>
            </a:r>
            <a:r>
              <a:rPr lang="de-DE" altLang="en-US" b="1" dirty="0">
                <a:solidFill>
                  <a:schemeClr val="tx1"/>
                </a:solidFill>
                <a:cs typeface="Arial" panose="020B0604020202020204" pitchFamily="34" charset="0"/>
              </a:rPr>
              <a:t>Merkmale und Wertebereich festlegen</a:t>
            </a:r>
            <a:endParaRPr lang="de-DE" altLang="en-US" b="1" dirty="0"/>
          </a:p>
          <a:p>
            <a:pPr lvl="1" eaLnBrk="1" hangingPunct="1">
              <a:defRPr/>
            </a:pPr>
            <a:endParaRPr lang="de-DE" altLang="en-US" dirty="0" smtClean="0"/>
          </a:p>
          <a:p>
            <a:pPr lvl="1" eaLnBrk="1" hangingPunct="1">
              <a:defRPr/>
            </a:pPr>
            <a:r>
              <a:rPr lang="de-DE" altLang="en-US" dirty="0" smtClean="0"/>
              <a:t>Erfassen </a:t>
            </a:r>
            <a:r>
              <a:rPr lang="de-DE" altLang="en-US" dirty="0"/>
              <a:t>von Bedienfehlern bei einer </a:t>
            </a:r>
            <a:r>
              <a:rPr lang="de-DE" altLang="en-US" dirty="0" smtClean="0"/>
              <a:t>Standardanwendung; Bewerten der Bedienschritte (beim Abarbeiten der fest-gelegten Teilhandlungen) mit einer dreistufigen Ordinalskala nach der Norm </a:t>
            </a:r>
            <a:r>
              <a:rPr lang="de-DE" altLang="en-US" b="1" dirty="0" smtClean="0"/>
              <a:t>DIN EN 614-1 </a:t>
            </a:r>
            <a:r>
              <a:rPr lang="de-DE" altLang="en-US" dirty="0" smtClean="0"/>
              <a:t>(Ampelschema)</a:t>
            </a:r>
          </a:p>
          <a:p>
            <a:pPr lvl="1" eaLnBrk="1" hangingPunct="1">
              <a:defRPr/>
            </a:pPr>
            <a:endParaRPr lang="de-DE" altLang="en-US" dirty="0"/>
          </a:p>
          <a:p>
            <a:pPr fontAlgn="t"/>
            <a:r>
              <a:rPr lang="de-DE" b="0" dirty="0" smtClean="0"/>
              <a:t>Rot=3 Kein </a:t>
            </a:r>
            <a:r>
              <a:rPr lang="de-DE" b="0" dirty="0"/>
              <a:t>Erfüllen der Teilhandlung, Probierverhalten, </a:t>
            </a:r>
            <a:r>
              <a:rPr lang="de-DE" b="0" dirty="0" smtClean="0"/>
              <a:t>Handlungsblockade</a:t>
            </a:r>
            <a:endParaRPr lang="de-DE" b="0" dirty="0"/>
          </a:p>
          <a:p>
            <a:pPr fontAlgn="t"/>
            <a:r>
              <a:rPr lang="de-DE" b="0" dirty="0" smtClean="0"/>
              <a:t>Gelb=2 </a:t>
            </a:r>
            <a:r>
              <a:rPr lang="de-DE" b="0" dirty="0" err="1" smtClean="0"/>
              <a:t>Zögerhaftes</a:t>
            </a:r>
            <a:r>
              <a:rPr lang="de-DE" b="0" dirty="0"/>
              <a:t>, unsicheres Arbeiten, langsam</a:t>
            </a:r>
          </a:p>
          <a:p>
            <a:pPr fontAlgn="t"/>
            <a:r>
              <a:rPr lang="de-DE" b="0" dirty="0" smtClean="0"/>
              <a:t>Grün=1 Sicheres </a:t>
            </a:r>
            <a:r>
              <a:rPr lang="de-DE" b="0" dirty="0"/>
              <a:t>und schnelles Ausführen </a:t>
            </a:r>
            <a:r>
              <a:rPr lang="de-DE" b="0" dirty="0" smtClean="0"/>
              <a:t>der </a:t>
            </a:r>
            <a:r>
              <a:rPr lang="de-DE" b="0" dirty="0"/>
              <a:t>Teilhandlung</a:t>
            </a:r>
          </a:p>
          <a:p>
            <a:pPr lvl="1" eaLnBrk="1" hangingPunct="1">
              <a:defRPr/>
            </a:pPr>
            <a:endParaRPr lang="de-DE" altLang="de-DE" dirty="0" smtClean="0"/>
          </a:p>
        </p:txBody>
      </p:sp>
      <p:pic>
        <p:nvPicPr>
          <p:cNvPr id="8" name="Grafik 4" descr="Zeichnung einer Ampe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7515" y="3933032"/>
            <a:ext cx="12827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B23BA4C2-8720-4680-8520-777A7037CA33}"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48131"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48132"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58464BBB-69AB-40FC-91B3-1DDECEE8CC7B}" type="slidenum">
              <a:rPr lang="de-DE" altLang="de-DE" sz="1200" b="0">
                <a:solidFill>
                  <a:schemeClr val="bg1"/>
                </a:solidFill>
              </a:rPr>
              <a:pPr>
                <a:spcBef>
                  <a:spcPct val="0"/>
                </a:spcBef>
              </a:pPr>
              <a:t>22</a:t>
            </a:fld>
            <a:endParaRPr lang="de-DE" altLang="de-DE" sz="1200" b="0">
              <a:solidFill>
                <a:schemeClr val="bg1"/>
              </a:solidFill>
            </a:endParaRPr>
          </a:p>
        </p:txBody>
      </p:sp>
    </p:spTree>
    <p:extLst>
      <p:ext uri="{BB962C8B-B14F-4D97-AF65-F5344CB8AC3E}">
        <p14:creationId xmlns:p14="http://schemas.microsoft.com/office/powerpoint/2010/main" val="1383415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6. Anwendungsbeispiel Usability-Test </a:t>
            </a:r>
            <a:endParaRPr lang="de-DE" dirty="0"/>
          </a:p>
        </p:txBody>
      </p:sp>
      <p:sp>
        <p:nvSpPr>
          <p:cNvPr id="37894" name="Rectangle 3"/>
          <p:cNvSpPr>
            <a:spLocks noGrp="1" noChangeArrowheads="1"/>
          </p:cNvSpPr>
          <p:nvPr>
            <p:ph idx="1"/>
          </p:nvPr>
        </p:nvSpPr>
        <p:spPr/>
        <p:txBody>
          <a:bodyPr/>
          <a:lstStyle/>
          <a:p>
            <a:pPr>
              <a:lnSpc>
                <a:spcPct val="110000"/>
              </a:lnSpc>
              <a:spcBef>
                <a:spcPts val="1200"/>
              </a:spcBef>
              <a:buClr>
                <a:srgbClr val="FFC000"/>
              </a:buClr>
              <a:buSzPct val="150000"/>
              <a:defRPr/>
            </a:pPr>
            <a:r>
              <a:rPr lang="de-DE" dirty="0" smtClean="0"/>
              <a:t>Evaluation einer Infusionspumpe</a:t>
            </a:r>
          </a:p>
          <a:p>
            <a:pPr>
              <a:lnSpc>
                <a:spcPct val="110000"/>
              </a:lnSpc>
              <a:spcBef>
                <a:spcPts val="480"/>
              </a:spcBef>
              <a:buClr>
                <a:srgbClr val="FFC000"/>
              </a:buClr>
              <a:buSzPct val="150000"/>
              <a:defRPr/>
            </a:pPr>
            <a:r>
              <a:rPr lang="de-DE" altLang="de-DE" dirty="0" smtClean="0">
                <a:solidFill>
                  <a:schemeClr val="tx1"/>
                </a:solidFill>
              </a:rPr>
              <a:t>3. Festlegen der Stichprobe</a:t>
            </a:r>
          </a:p>
          <a:p>
            <a:pPr marL="344488" lvl="1" indent="-342900">
              <a:buClr>
                <a:srgbClr val="FFC000"/>
              </a:buClr>
              <a:buFont typeface="Wingdings" panose="05000000000000000000" pitchFamily="2" charset="2"/>
              <a:buChar char="§"/>
              <a:defRPr/>
            </a:pPr>
            <a:r>
              <a:rPr lang="de-DE" altLang="en-US" dirty="0" smtClean="0"/>
              <a:t>Probandengruppe = unerfahrene Benutzer (Novizen)</a:t>
            </a:r>
          </a:p>
          <a:p>
            <a:pPr marL="344488" lvl="1" indent="-342900">
              <a:buClr>
                <a:srgbClr val="FFC000"/>
              </a:buClr>
              <a:buFont typeface="Wingdings" panose="05000000000000000000" pitchFamily="2" charset="2"/>
              <a:buChar char="§"/>
              <a:defRPr/>
            </a:pPr>
            <a:r>
              <a:rPr lang="de-DE" altLang="en-US" dirty="0" smtClean="0"/>
              <a:t>Stichprobenumfang festgelegt auf 10 Versuchspersonen</a:t>
            </a:r>
          </a:p>
          <a:p>
            <a:pPr marL="344488" lvl="1" indent="-342900">
              <a:buFont typeface="Wingdings" panose="05000000000000000000" pitchFamily="2" charset="2"/>
              <a:buChar char="§"/>
              <a:defRPr/>
            </a:pPr>
            <a:endParaRPr lang="de-DE" altLang="en-US" dirty="0"/>
          </a:p>
          <a:p>
            <a:pPr lvl="1" eaLnBrk="1" hangingPunct="1">
              <a:defRPr/>
            </a:pPr>
            <a:endParaRPr lang="de-DE" altLang="de-DE" dirty="0" smtClean="0"/>
          </a:p>
        </p:txBody>
      </p:sp>
      <p:pic>
        <p:nvPicPr>
          <p:cNvPr id="2" name="Grafik 1" descr="Ein Kurvenverlauf zeigt die Anzahl der gefundenen Bedienprobleme in Abhängigkeit von der Probandenanzahl. Ein Proband findet nur 30% der Bedienprobleme, 5 Probanden finden bereits 80%. Mit zunehmender probandenzahl flacht die Kurve ab und liegt bei 10 Probanden bei ca. 90%."/>
          <p:cNvPicPr>
            <a:picLocks noChangeAspect="1"/>
          </p:cNvPicPr>
          <p:nvPr/>
        </p:nvPicPr>
        <p:blipFill>
          <a:blip r:embed="rId3"/>
          <a:stretch>
            <a:fillRect/>
          </a:stretch>
        </p:blipFill>
        <p:spPr>
          <a:xfrm>
            <a:off x="2478110" y="3195144"/>
            <a:ext cx="7218290" cy="3042168"/>
          </a:xfrm>
          <a:prstGeom prst="rect">
            <a:avLst/>
          </a:prstGeom>
        </p:spPr>
      </p:pic>
      <p:sp>
        <p:nvSpPr>
          <p:cNvPr id="50178"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FF405090-9ECA-4B3D-8E2E-D2D7F2AAE71E}"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50179"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50180"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759C2515-179B-4D3F-905D-D302F80B340A}" type="slidenum">
              <a:rPr lang="de-DE" altLang="de-DE" sz="1200" b="0">
                <a:solidFill>
                  <a:schemeClr val="bg1"/>
                </a:solidFill>
              </a:rPr>
              <a:pPr>
                <a:spcBef>
                  <a:spcPct val="0"/>
                </a:spcBef>
              </a:pPr>
              <a:t>23</a:t>
            </a:fld>
            <a:endParaRPr lang="de-DE" altLang="de-DE" sz="1200" b="0">
              <a:solidFill>
                <a:schemeClr val="bg1"/>
              </a:solidFill>
            </a:endParaRPr>
          </a:p>
        </p:txBody>
      </p:sp>
    </p:spTree>
    <p:extLst>
      <p:ext uri="{BB962C8B-B14F-4D97-AF65-F5344CB8AC3E}">
        <p14:creationId xmlns:p14="http://schemas.microsoft.com/office/powerpoint/2010/main" val="320611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6. Anwendungsbeispiel Usability-Test </a:t>
            </a:r>
            <a:endParaRPr lang="de-DE" dirty="0"/>
          </a:p>
        </p:txBody>
      </p:sp>
      <p:sp>
        <p:nvSpPr>
          <p:cNvPr id="37894" name="Rectangle 3"/>
          <p:cNvSpPr>
            <a:spLocks noGrp="1" noChangeArrowheads="1"/>
          </p:cNvSpPr>
          <p:nvPr>
            <p:ph idx="1"/>
          </p:nvPr>
        </p:nvSpPr>
        <p:spPr/>
        <p:txBody>
          <a:bodyPr/>
          <a:lstStyle/>
          <a:p>
            <a:pPr>
              <a:lnSpc>
                <a:spcPct val="110000"/>
              </a:lnSpc>
              <a:spcBef>
                <a:spcPts val="1200"/>
              </a:spcBef>
              <a:buClr>
                <a:srgbClr val="FFC000"/>
              </a:buClr>
              <a:buSzPct val="150000"/>
              <a:defRPr/>
            </a:pPr>
            <a:r>
              <a:rPr lang="de-DE" dirty="0" smtClean="0"/>
              <a:t>Evaluation einer Infusionspumpe</a:t>
            </a:r>
          </a:p>
          <a:p>
            <a:pPr>
              <a:lnSpc>
                <a:spcPct val="110000"/>
              </a:lnSpc>
              <a:spcBef>
                <a:spcPts val="480"/>
              </a:spcBef>
              <a:buClr>
                <a:srgbClr val="FFC000"/>
              </a:buClr>
              <a:buSzPct val="150000"/>
              <a:defRPr/>
            </a:pPr>
            <a:r>
              <a:rPr lang="de-DE" altLang="en-US" dirty="0">
                <a:solidFill>
                  <a:schemeClr val="tx1"/>
                </a:solidFill>
                <a:cs typeface="Arial" panose="020B0604020202020204" pitchFamily="34" charset="0"/>
              </a:rPr>
              <a:t>4. Versuchsdurchführung als Laborexperiment</a:t>
            </a:r>
            <a:endParaRPr lang="de-DE" altLang="de-DE" dirty="0" smtClean="0">
              <a:solidFill>
                <a:schemeClr val="tx1"/>
              </a:solidFill>
            </a:endParaRPr>
          </a:p>
          <a:p>
            <a:pPr lvl="1" eaLnBrk="1" hangingPunct="1">
              <a:defRPr/>
            </a:pPr>
            <a:endParaRPr lang="de-DE" altLang="de-DE" dirty="0" smtClean="0"/>
          </a:p>
          <a:p>
            <a:pPr lvl="1" eaLnBrk="1" hangingPunct="1">
              <a:defRPr/>
            </a:pPr>
            <a:endParaRPr lang="de-DE" altLang="en-US" sz="1050" dirty="0"/>
          </a:p>
          <a:p>
            <a:pPr marL="344488" lvl="1" indent="-342900">
              <a:buFont typeface="Wingdings" panose="05000000000000000000" pitchFamily="2" charset="2"/>
              <a:buChar char="§"/>
              <a:defRPr/>
            </a:pPr>
            <a:endParaRPr lang="de-DE" altLang="en-US" dirty="0"/>
          </a:p>
          <a:p>
            <a:pPr lvl="1" eaLnBrk="1" hangingPunct="1">
              <a:defRPr/>
            </a:pPr>
            <a:endParaRPr lang="de-DE" altLang="de-DE" dirty="0" smtClean="0"/>
          </a:p>
        </p:txBody>
      </p:sp>
      <p:pic>
        <p:nvPicPr>
          <p:cNvPr id="2" name="Grafik 1" descr="Ein Foto zeigt einen Probanden beim Bedienen der Infusionspumpe im Labor. Die Werte der beurteilten Handlungsschritte werden über alle Probanden zu einem Mittelwert (Median) für jede Teilhandlung zusammengefasst. Dadurch können schlecht bewertete Handlungsschritte identifiziert und hinsichtlich ergonomischer Gestaltungsdefizite analysiert werden. Ein Balkendiagramm zeigt die Bewertungsergebnisse der Teilhandlungen Gerät montieren, Netzanschluss herstellen, gehäuse öffnen, Schleuch einlegen und fixieren, Gehäuse schließen, Rollenklemme öffnen, Tropfensensor anhängen, gerät einschalten, Förderrate einstellen sowie Start drücken."/>
          <p:cNvPicPr>
            <a:picLocks noChangeAspect="1"/>
          </p:cNvPicPr>
          <p:nvPr/>
        </p:nvPicPr>
        <p:blipFill>
          <a:blip r:embed="rId3"/>
          <a:stretch>
            <a:fillRect/>
          </a:stretch>
        </p:blipFill>
        <p:spPr>
          <a:xfrm>
            <a:off x="1935119" y="2420888"/>
            <a:ext cx="8321761" cy="3974937"/>
          </a:xfrm>
          <a:prstGeom prst="rect">
            <a:avLst/>
          </a:prstGeom>
        </p:spPr>
      </p:pic>
      <p:sp>
        <p:nvSpPr>
          <p:cNvPr id="52226"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103DDDD4-5D28-4DAF-9149-F85AF2229251}"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52227"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52228"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EC4C8743-8AF5-4610-A607-341838681D11}" type="slidenum">
              <a:rPr lang="de-DE" altLang="de-DE" sz="1200" b="0">
                <a:solidFill>
                  <a:schemeClr val="bg1"/>
                </a:solidFill>
              </a:rPr>
              <a:pPr>
                <a:spcBef>
                  <a:spcPct val="0"/>
                </a:spcBef>
              </a:pPr>
              <a:t>24</a:t>
            </a:fld>
            <a:endParaRPr lang="de-DE" altLang="de-DE" sz="1200" b="0">
              <a:solidFill>
                <a:schemeClr val="bg1"/>
              </a:solidFill>
            </a:endParaRPr>
          </a:p>
        </p:txBody>
      </p:sp>
    </p:spTree>
    <p:extLst>
      <p:ext uri="{BB962C8B-B14F-4D97-AF65-F5344CB8AC3E}">
        <p14:creationId xmlns:p14="http://schemas.microsoft.com/office/powerpoint/2010/main" val="340962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6. Anwendungsbeispiel Usability-Test </a:t>
            </a:r>
            <a:endParaRPr lang="de-DE" dirty="0"/>
          </a:p>
        </p:txBody>
      </p:sp>
      <p:sp>
        <p:nvSpPr>
          <p:cNvPr id="37894" name="Rectangle 3"/>
          <p:cNvSpPr>
            <a:spLocks noGrp="1" noChangeArrowheads="1"/>
          </p:cNvSpPr>
          <p:nvPr>
            <p:ph idx="1"/>
          </p:nvPr>
        </p:nvSpPr>
        <p:spPr/>
        <p:txBody>
          <a:bodyPr/>
          <a:lstStyle/>
          <a:p>
            <a:pPr>
              <a:lnSpc>
                <a:spcPct val="110000"/>
              </a:lnSpc>
              <a:spcBef>
                <a:spcPts val="1200"/>
              </a:spcBef>
              <a:buClr>
                <a:srgbClr val="FFC000"/>
              </a:buClr>
              <a:buSzPct val="150000"/>
              <a:defRPr/>
            </a:pPr>
            <a:r>
              <a:rPr lang="de-DE" dirty="0" smtClean="0"/>
              <a:t>Evaluation einer Infusionspumpe</a:t>
            </a:r>
          </a:p>
          <a:p>
            <a:pPr>
              <a:lnSpc>
                <a:spcPct val="110000"/>
              </a:lnSpc>
              <a:spcBef>
                <a:spcPts val="480"/>
              </a:spcBef>
              <a:buClr>
                <a:srgbClr val="FFC000"/>
              </a:buClr>
              <a:buSzPct val="150000"/>
              <a:defRPr/>
            </a:pPr>
            <a:r>
              <a:rPr lang="de-DE" altLang="en-US" dirty="0">
                <a:solidFill>
                  <a:schemeClr val="tx1"/>
                </a:solidFill>
                <a:cs typeface="Arial" panose="020B0604020202020204" pitchFamily="34" charset="0"/>
              </a:rPr>
              <a:t>5. Auswertung der Versuchsdaten des Benutzertests</a:t>
            </a:r>
            <a:endParaRPr lang="de-DE" altLang="de-DE" dirty="0" smtClean="0">
              <a:solidFill>
                <a:schemeClr val="tx1"/>
              </a:solidFill>
            </a:endParaRPr>
          </a:p>
          <a:p>
            <a:pPr lvl="1" eaLnBrk="1" hangingPunct="1">
              <a:defRPr/>
            </a:pPr>
            <a:endParaRPr lang="de-DE" altLang="de-DE" dirty="0" smtClean="0"/>
          </a:p>
          <a:p>
            <a:pPr lvl="1" eaLnBrk="1" hangingPunct="1">
              <a:defRPr/>
            </a:pPr>
            <a:endParaRPr lang="de-DE" altLang="en-US" sz="1050" dirty="0"/>
          </a:p>
          <a:p>
            <a:pPr marL="344488" lvl="1" indent="-342900">
              <a:buFont typeface="Wingdings" panose="05000000000000000000" pitchFamily="2" charset="2"/>
              <a:buChar char="§"/>
              <a:defRPr/>
            </a:pPr>
            <a:endParaRPr lang="de-DE" altLang="en-US" dirty="0"/>
          </a:p>
          <a:p>
            <a:pPr lvl="1" eaLnBrk="1" hangingPunct="1">
              <a:defRPr/>
            </a:pPr>
            <a:endParaRPr lang="de-DE" altLang="de-DE" dirty="0" smtClean="0"/>
          </a:p>
        </p:txBody>
      </p:sp>
      <p:pic>
        <p:nvPicPr>
          <p:cNvPr id="2" name="Grafik 1" descr="Ein Balkendiagramm zeigt die Bewertungsergebnisse der Teilhandlungen. Auf einem Foto der Infusionspumpe sind die identifizierten Schwachstellen mit Pfeilen gekennzeichnet. Im Balkendiagramm ersichtlich gibt es Probleme beim Öffnen der Pumpe, beim Einlegen des Förderschlauchs und beim Anhängen des Tropfensensors.&#10;Die einzelnen Teilhandlungen sind: Gerät montieren, Netzanschluss herstellen, gehäuse öffnen, Schleuch einlegen und fixieren, Gehäuse schließen, Rollenklemme öffnen, Tropfensensor anhängen, gerät einschalten, Förderrate einstellen sowie Start drücken."/>
          <p:cNvPicPr>
            <a:picLocks noChangeAspect="1"/>
          </p:cNvPicPr>
          <p:nvPr/>
        </p:nvPicPr>
        <p:blipFill>
          <a:blip r:embed="rId3"/>
          <a:stretch>
            <a:fillRect/>
          </a:stretch>
        </p:blipFill>
        <p:spPr>
          <a:xfrm>
            <a:off x="1775520" y="2438024"/>
            <a:ext cx="8571719" cy="3871296"/>
          </a:xfrm>
          <a:prstGeom prst="rect">
            <a:avLst/>
          </a:prstGeom>
        </p:spPr>
      </p:pic>
      <p:sp>
        <p:nvSpPr>
          <p:cNvPr id="54274"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C3957CAA-4AD1-43F3-8918-FE6A3C02592E}"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54275"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54276"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0CA50729-5D31-401A-97B4-ABAA8A4CD7DD}" type="slidenum">
              <a:rPr lang="de-DE" altLang="de-DE" sz="1200" b="0">
                <a:solidFill>
                  <a:schemeClr val="bg1"/>
                </a:solidFill>
              </a:rPr>
              <a:pPr>
                <a:spcBef>
                  <a:spcPct val="0"/>
                </a:spcBef>
              </a:pPr>
              <a:t>25</a:t>
            </a:fld>
            <a:endParaRPr lang="de-DE" altLang="de-DE" sz="1200" b="0">
              <a:solidFill>
                <a:schemeClr val="bg1"/>
              </a:solidFill>
            </a:endParaRPr>
          </a:p>
        </p:txBody>
      </p:sp>
    </p:spTree>
    <p:extLst>
      <p:ext uri="{BB962C8B-B14F-4D97-AF65-F5344CB8AC3E}">
        <p14:creationId xmlns:p14="http://schemas.microsoft.com/office/powerpoint/2010/main" val="3693235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Literatur 1</a:t>
            </a:r>
            <a:endParaRPr lang="de-DE" dirty="0"/>
          </a:p>
        </p:txBody>
      </p:sp>
      <p:sp>
        <p:nvSpPr>
          <p:cNvPr id="58374" name="Rectangle 3"/>
          <p:cNvSpPr>
            <a:spLocks noGrp="1" noChangeArrowheads="1"/>
          </p:cNvSpPr>
          <p:nvPr>
            <p:ph idx="1"/>
          </p:nvPr>
        </p:nvSpPr>
        <p:spPr/>
        <p:txBody>
          <a:bodyPr/>
          <a:lstStyle/>
          <a:p>
            <a:pPr marL="263525" lvl="1" indent="-263525">
              <a:buClr>
                <a:srgbClr val="FFC000"/>
              </a:buClr>
              <a:buFont typeface="Wingdings" panose="05000000000000000000" pitchFamily="2" charset="2"/>
              <a:buChar char="§"/>
              <a:defRPr/>
            </a:pPr>
            <a:r>
              <a:rPr lang="en-US" altLang="de-DE" dirty="0"/>
              <a:t>ANSI/AAMI HE75 (</a:t>
            </a:r>
            <a:r>
              <a:rPr lang="en-US" altLang="de-DE" dirty="0" smtClean="0"/>
              <a:t>2009) </a:t>
            </a:r>
            <a:r>
              <a:rPr lang="en-US" altLang="de-DE" dirty="0"/>
              <a:t>Human factors engineering - Design of medical devices. American National Standard. </a:t>
            </a:r>
            <a:r>
              <a:rPr lang="en-US" altLang="de-DE" dirty="0" smtClean="0">
                <a:hlinkClick r:id="rId3"/>
              </a:rPr>
              <a:t>my.aami.org/</a:t>
            </a:r>
            <a:r>
              <a:rPr lang="en-US" altLang="de-DE" dirty="0" err="1" smtClean="0">
                <a:hlinkClick r:id="rId3"/>
              </a:rPr>
              <a:t>aamiresources</a:t>
            </a:r>
            <a:r>
              <a:rPr lang="en-US" altLang="de-DE" dirty="0" smtClean="0">
                <a:hlinkClick r:id="rId3"/>
              </a:rPr>
              <a:t>/</a:t>
            </a:r>
            <a:r>
              <a:rPr lang="en-US" altLang="de-DE" dirty="0" err="1" smtClean="0">
                <a:hlinkClick r:id="rId3"/>
              </a:rPr>
              <a:t>previewfiles</a:t>
            </a:r>
            <a:r>
              <a:rPr lang="en-US" altLang="de-DE" dirty="0" smtClean="0">
                <a:hlinkClick r:id="rId3"/>
              </a:rPr>
              <a:t>/HE75_1311_preview.pdf</a:t>
            </a:r>
            <a:r>
              <a:rPr lang="en-US" altLang="de-DE" dirty="0" smtClean="0"/>
              <a:t>  </a:t>
            </a:r>
            <a:r>
              <a:rPr lang="en-US" altLang="de-DE" dirty="0" err="1"/>
              <a:t>entnommen</a:t>
            </a:r>
            <a:r>
              <a:rPr lang="en-US" altLang="de-DE" dirty="0"/>
              <a:t>: 10.02.2017</a:t>
            </a:r>
          </a:p>
          <a:p>
            <a:pPr marL="263525" lvl="1" indent="-263525">
              <a:buClr>
                <a:srgbClr val="FFC000"/>
              </a:buClr>
              <a:buFont typeface="Wingdings" panose="05000000000000000000" pitchFamily="2" charset="2"/>
              <a:buChar char="§"/>
              <a:defRPr/>
            </a:pPr>
            <a:r>
              <a:rPr lang="de-DE" altLang="de-DE" dirty="0"/>
              <a:t>Backhaus C. (2010) Usability-Engineering in der Medizintechnik. Berlin: Springer</a:t>
            </a:r>
          </a:p>
          <a:p>
            <a:pPr marL="263525" lvl="1" indent="-263525">
              <a:buClr>
                <a:srgbClr val="FFC000"/>
              </a:buClr>
              <a:buFont typeface="Wingdings" panose="05000000000000000000" pitchFamily="2" charset="2"/>
              <a:buChar char="§"/>
              <a:defRPr/>
            </a:pPr>
            <a:r>
              <a:rPr lang="de-DE" altLang="de-DE" dirty="0"/>
              <a:t>DIN EN 60601-1-6*VDE 0750-1-6:2021-11. Medizinische elektrische Geräte, Teil 1-6:.Allgemeine Festlegungen für die Sicherheit einschließlich der wesentlichen Leistungsmerkmale - Ergänzungsnorm: Gebrauchstauglichkeit. </a:t>
            </a:r>
          </a:p>
          <a:p>
            <a:pPr marL="263525" lvl="1" indent="-263525">
              <a:buClr>
                <a:srgbClr val="FFC000"/>
              </a:buClr>
              <a:buFont typeface="Wingdings" panose="05000000000000000000" pitchFamily="2" charset="2"/>
              <a:buChar char="§"/>
              <a:defRPr/>
            </a:pPr>
            <a:r>
              <a:rPr lang="de-DE" altLang="de-DE" dirty="0"/>
              <a:t>DIN EN 614-2:2008-12 Sicherheit von Maschinen - Ergonomische Gestaltungsgrundsätze </a:t>
            </a:r>
            <a:br>
              <a:rPr lang="de-DE" altLang="de-DE" dirty="0"/>
            </a:br>
            <a:r>
              <a:rPr lang="de-DE" altLang="de-DE" dirty="0"/>
              <a:t>Teil 1: Begriffe und allgemeine Leitsätze</a:t>
            </a:r>
          </a:p>
          <a:p>
            <a:pPr marL="263525" lvl="1" indent="-263525">
              <a:buClr>
                <a:srgbClr val="FFC000"/>
              </a:buClr>
              <a:buFont typeface="Wingdings" panose="05000000000000000000" pitchFamily="2" charset="2"/>
              <a:buChar char="§"/>
              <a:defRPr/>
            </a:pPr>
            <a:r>
              <a:rPr lang="de-DE" altLang="de-DE" dirty="0"/>
              <a:t>DIN EN 62366-1*VDE </a:t>
            </a:r>
            <a:r>
              <a:rPr lang="de-DE" altLang="de-DE" dirty="0" smtClean="0"/>
              <a:t>0750-241-1:2021-08 </a:t>
            </a:r>
            <a:r>
              <a:rPr lang="de-DE" altLang="de-DE" dirty="0"/>
              <a:t>Medizinprodukte - Anwendung der </a:t>
            </a:r>
            <a:r>
              <a:rPr lang="de-DE" altLang="de-DE" dirty="0" smtClean="0"/>
              <a:t>Gebrauchstauglichkeit </a:t>
            </a:r>
            <a:r>
              <a:rPr lang="de-DE" altLang="de-DE" dirty="0"/>
              <a:t>auf </a:t>
            </a:r>
            <a:r>
              <a:rPr lang="de-DE" altLang="de-DE" dirty="0" smtClean="0"/>
              <a:t>Medizinprodukte</a:t>
            </a:r>
            <a:endParaRPr lang="de-DE" altLang="de-DE" dirty="0"/>
          </a:p>
        </p:txBody>
      </p:sp>
      <p:sp>
        <p:nvSpPr>
          <p:cNvPr id="56322"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C31C2952-50FF-4A8F-B413-2BB607AFDADC}"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56323"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56324"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2D9B0D83-AE4D-446B-96E8-9994DD1924CD}" type="slidenum">
              <a:rPr lang="de-DE" altLang="de-DE" sz="1200" b="0">
                <a:solidFill>
                  <a:schemeClr val="bg1"/>
                </a:solidFill>
              </a:rPr>
              <a:pPr>
                <a:spcBef>
                  <a:spcPct val="0"/>
                </a:spcBef>
              </a:pPr>
              <a:t>26</a:t>
            </a:fld>
            <a:endParaRPr lang="de-DE" altLang="de-DE" sz="1200" b="0">
              <a:solidFill>
                <a:schemeClr val="bg1"/>
              </a:solidFill>
            </a:endParaRPr>
          </a:p>
        </p:txBody>
      </p:sp>
    </p:spTree>
    <p:extLst>
      <p:ext uri="{BB962C8B-B14F-4D97-AF65-F5344CB8AC3E}">
        <p14:creationId xmlns:p14="http://schemas.microsoft.com/office/powerpoint/2010/main" val="1477722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Literatur 2</a:t>
            </a:r>
            <a:endParaRPr lang="de-DE" dirty="0"/>
          </a:p>
        </p:txBody>
      </p:sp>
      <p:sp>
        <p:nvSpPr>
          <p:cNvPr id="58374" name="Rectangle 3"/>
          <p:cNvSpPr>
            <a:spLocks noGrp="1" noChangeArrowheads="1"/>
          </p:cNvSpPr>
          <p:nvPr>
            <p:ph idx="1"/>
          </p:nvPr>
        </p:nvSpPr>
        <p:spPr/>
        <p:txBody>
          <a:bodyPr/>
          <a:lstStyle/>
          <a:p>
            <a:pPr marL="261938" lvl="1" indent="-261938">
              <a:buClr>
                <a:srgbClr val="FFC000"/>
              </a:buClr>
              <a:buFont typeface="Wingdings" panose="05000000000000000000" pitchFamily="2" charset="2"/>
              <a:buChar char="§"/>
              <a:defRPr/>
            </a:pPr>
            <a:r>
              <a:rPr lang="de-DE" dirty="0"/>
              <a:t>FDA (2013) </a:t>
            </a:r>
            <a:r>
              <a:rPr lang="en-US" dirty="0"/>
              <a:t>Applying Human Factors and Usability Engineering to Medical Devices. </a:t>
            </a:r>
            <a:br>
              <a:rPr lang="en-US" dirty="0"/>
            </a:br>
            <a:r>
              <a:rPr lang="en-US" dirty="0"/>
              <a:t>U.S. Department of Health and Human Services, Food and Drug Administration</a:t>
            </a:r>
            <a:br>
              <a:rPr lang="en-US" dirty="0"/>
            </a:br>
            <a:r>
              <a:rPr lang="en-US" i="1" dirty="0"/>
              <a:t>www.fda.gov/downloads/</a:t>
            </a:r>
            <a:r>
              <a:rPr lang="en-US" i="1" dirty="0" err="1"/>
              <a:t>MedicalDevices</a:t>
            </a:r>
            <a:r>
              <a:rPr lang="en-US" i="1" dirty="0"/>
              <a:t>/.../ UCM259760.pdf </a:t>
            </a:r>
            <a:r>
              <a:rPr lang="en-US" dirty="0" err="1"/>
              <a:t>entnommen</a:t>
            </a:r>
            <a:r>
              <a:rPr lang="en-US" dirty="0"/>
              <a:t>: 10.02.2017</a:t>
            </a:r>
          </a:p>
          <a:p>
            <a:pPr marL="269875" lvl="1" indent="-263525">
              <a:buClr>
                <a:srgbClr val="FFC000"/>
              </a:buClr>
              <a:buFont typeface="Wingdings" panose="05000000000000000000" pitchFamily="2" charset="2"/>
              <a:buChar char="§"/>
              <a:tabLst>
                <a:tab pos="1616075" algn="l"/>
                <a:tab pos="2062163" algn="l"/>
              </a:tabLst>
              <a:defRPr/>
            </a:pPr>
            <a:r>
              <a:rPr lang="de-DE" dirty="0"/>
              <a:t>Hölscher U., </a:t>
            </a:r>
            <a:r>
              <a:rPr lang="de-DE" dirty="0" err="1"/>
              <a:t>Laurig</a:t>
            </a:r>
            <a:r>
              <a:rPr lang="de-DE" dirty="0"/>
              <a:t> W., </a:t>
            </a:r>
            <a:r>
              <a:rPr lang="de-DE" dirty="0" err="1"/>
              <a:t>Lindenthal</a:t>
            </a:r>
            <a:r>
              <a:rPr lang="de-DE" dirty="0"/>
              <a:t> M., </a:t>
            </a:r>
            <a:r>
              <a:rPr lang="de-DE" dirty="0" err="1"/>
              <a:t>Hoffmeier</a:t>
            </a:r>
            <a:r>
              <a:rPr lang="de-DE" dirty="0"/>
              <a:t> N. (2016) Sicherer </a:t>
            </a:r>
            <a:r>
              <a:rPr lang="de-DE" altLang="de-DE" b="1" dirty="0">
                <a:solidFill>
                  <a:srgbClr val="FFDB92"/>
                </a:solidFill>
                <a:sym typeface="Wingdings" panose="05000000000000000000" pitchFamily="2" charset="2"/>
              </a:rPr>
              <a:t> </a:t>
            </a:r>
            <a:r>
              <a:rPr lang="de-DE" dirty="0"/>
              <a:t>Umgang mit Medizinprodukten in Kliniken. Landsberg: </a:t>
            </a:r>
            <a:r>
              <a:rPr lang="de-DE" dirty="0" err="1"/>
              <a:t>ecomed</a:t>
            </a:r>
            <a:endParaRPr lang="de-DE" altLang="de-DE" dirty="0"/>
          </a:p>
          <a:p>
            <a:pPr marL="263525" lvl="1" indent="-263525">
              <a:buClr>
                <a:srgbClr val="FFC000"/>
              </a:buClr>
              <a:buFont typeface="Wingdings" panose="05000000000000000000" pitchFamily="2" charset="2"/>
              <a:buChar char="§"/>
              <a:defRPr/>
            </a:pPr>
            <a:r>
              <a:rPr lang="de-DE" altLang="de-DE" dirty="0" smtClean="0"/>
              <a:t>Hölscher </a:t>
            </a:r>
            <a:r>
              <a:rPr lang="de-DE" altLang="de-DE" dirty="0"/>
              <a:t>U., </a:t>
            </a:r>
            <a:r>
              <a:rPr lang="de-DE" altLang="de-DE" dirty="0" err="1"/>
              <a:t>Laurig</a:t>
            </a:r>
            <a:r>
              <a:rPr lang="de-DE" altLang="de-DE" dirty="0"/>
              <a:t> W., Müller-</a:t>
            </a:r>
            <a:r>
              <a:rPr lang="de-DE" altLang="de-DE" dirty="0" err="1"/>
              <a:t>Arnecke</a:t>
            </a:r>
            <a:r>
              <a:rPr lang="de-DE" altLang="de-DE" dirty="0"/>
              <a:t> H.W. (2008) </a:t>
            </a:r>
            <a:r>
              <a:rPr lang="de-DE" altLang="de-DE" dirty="0" err="1"/>
              <a:t>Prinziplösungen</a:t>
            </a:r>
            <a:r>
              <a:rPr lang="de-DE" altLang="de-DE" dirty="0"/>
              <a:t> zur ergonomischen Gestaltung von Medizingeräten. Forschung Projekt F 1902. Dortmund: BAuA </a:t>
            </a:r>
          </a:p>
          <a:p>
            <a:pPr marL="263525" lvl="1" indent="-263525">
              <a:buClr>
                <a:srgbClr val="FFC000"/>
              </a:buClr>
              <a:buFont typeface="Wingdings" panose="05000000000000000000" pitchFamily="2" charset="2"/>
              <a:buChar char="§"/>
              <a:defRPr/>
            </a:pPr>
            <a:r>
              <a:rPr lang="de-DE" altLang="de-DE" dirty="0"/>
              <a:t>KAN-Bericht 31 (2004) Ergonomie-Leitfaden für die Gestaltung von Medizinprodukten. Sankt Augustin: Verein zur Förderung der Arbeitssicherheit in Europa e.V</a:t>
            </a:r>
            <a:r>
              <a:rPr lang="de-DE" altLang="de-DE" dirty="0" smtClean="0"/>
              <a:t>.</a:t>
            </a:r>
            <a:endParaRPr lang="de-DE" altLang="de-DE" dirty="0"/>
          </a:p>
        </p:txBody>
      </p:sp>
      <p:sp>
        <p:nvSpPr>
          <p:cNvPr id="57346"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E592FB23-9777-4341-A229-B72A1DA20B86}"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57347"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57348"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5909C168-F120-4157-B7D6-923D5397F1F2}" type="slidenum">
              <a:rPr lang="de-DE" altLang="de-DE" sz="1200" b="0">
                <a:solidFill>
                  <a:schemeClr val="bg1"/>
                </a:solidFill>
              </a:rPr>
              <a:pPr>
                <a:spcBef>
                  <a:spcPct val="0"/>
                </a:spcBef>
              </a:pPr>
              <a:t>27</a:t>
            </a:fld>
            <a:endParaRPr lang="de-DE" altLang="de-DE" sz="1200" b="0">
              <a:solidFill>
                <a:schemeClr val="bg1"/>
              </a:solidFill>
            </a:endParaRPr>
          </a:p>
        </p:txBody>
      </p:sp>
    </p:spTree>
    <p:extLst>
      <p:ext uri="{BB962C8B-B14F-4D97-AF65-F5344CB8AC3E}">
        <p14:creationId xmlns:p14="http://schemas.microsoft.com/office/powerpoint/2010/main" val="759727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Literatur 3</a:t>
            </a:r>
            <a:endParaRPr lang="de-DE" dirty="0"/>
          </a:p>
        </p:txBody>
      </p:sp>
      <p:sp>
        <p:nvSpPr>
          <p:cNvPr id="58374" name="Rectangle 3"/>
          <p:cNvSpPr>
            <a:spLocks noGrp="1" noChangeArrowheads="1"/>
          </p:cNvSpPr>
          <p:nvPr>
            <p:ph idx="1"/>
          </p:nvPr>
        </p:nvSpPr>
        <p:spPr/>
        <p:txBody>
          <a:bodyPr/>
          <a:lstStyle/>
          <a:p>
            <a:pPr marL="263525" lvl="1" indent="-263525">
              <a:buClr>
                <a:srgbClr val="FFC000"/>
              </a:buClr>
              <a:buFont typeface="Wingdings" panose="05000000000000000000" pitchFamily="2" charset="2"/>
              <a:buChar char="§"/>
              <a:defRPr/>
            </a:pPr>
            <a:r>
              <a:rPr lang="de-DE" altLang="de-DE" dirty="0" smtClean="0"/>
              <a:t>Medizinproduktegesetz </a:t>
            </a:r>
            <a:r>
              <a:rPr lang="de-DE" altLang="de-DE" dirty="0"/>
              <a:t>(MPG) </a:t>
            </a:r>
            <a:r>
              <a:rPr lang="de-DE" altLang="de-DE" dirty="0">
                <a:hlinkClick r:id="rId3"/>
              </a:rPr>
              <a:t>www.gesetze-im-internet.de/mpg/MPG.pdf</a:t>
            </a:r>
            <a:r>
              <a:rPr lang="de-DE" altLang="de-DE" dirty="0"/>
              <a:t> vom 2.8.1994, zuletzt geändert durch Art. 16 G vom 23.12.2016 (BGBl. I S. 3191, 3215)</a:t>
            </a:r>
          </a:p>
          <a:p>
            <a:pPr marL="263525" lvl="1" indent="-263525">
              <a:buClr>
                <a:srgbClr val="FFC000"/>
              </a:buClr>
              <a:buFont typeface="Wingdings" panose="05000000000000000000" pitchFamily="2" charset="2"/>
              <a:buChar char="§"/>
              <a:defRPr/>
            </a:pPr>
            <a:r>
              <a:rPr lang="de-DE" altLang="de-DE" dirty="0"/>
              <a:t>Richtlinie 93/42/EWG des Rates vom 14. Juni 1993 über Medizinprodukte </a:t>
            </a:r>
            <a:r>
              <a:rPr lang="de-DE" altLang="de-DE" dirty="0" smtClean="0">
                <a:hlinkClick r:id="rId4"/>
              </a:rPr>
              <a:t>eur-lex.europa.eu/</a:t>
            </a:r>
            <a:r>
              <a:rPr lang="de-DE" altLang="de-DE" dirty="0" err="1" smtClean="0">
                <a:hlinkClick r:id="rId4"/>
              </a:rPr>
              <a:t>LexUriServ</a:t>
            </a:r>
            <a:r>
              <a:rPr lang="de-DE" altLang="de-DE" dirty="0" smtClean="0">
                <a:hlinkClick r:id="rId4"/>
              </a:rPr>
              <a:t>/</a:t>
            </a:r>
            <a:r>
              <a:rPr lang="de-DE" altLang="de-DE" dirty="0" err="1" smtClean="0">
                <a:hlinkClick r:id="rId4"/>
              </a:rPr>
              <a:t>LexUriServ.do?uri</a:t>
            </a:r>
            <a:r>
              <a:rPr lang="de-DE" altLang="de-DE" dirty="0" smtClean="0">
                <a:hlinkClick r:id="rId4"/>
              </a:rPr>
              <a:t>=CONSLEG:1993L0042:20071011:de:PDF</a:t>
            </a:r>
            <a:r>
              <a:rPr lang="de-DE" altLang="de-DE" dirty="0" smtClean="0"/>
              <a:t> </a:t>
            </a:r>
            <a:r>
              <a:rPr lang="de-DE" altLang="de-DE" dirty="0"/>
              <a:t/>
            </a:r>
            <a:br>
              <a:rPr lang="de-DE" altLang="de-DE" dirty="0"/>
            </a:br>
            <a:r>
              <a:rPr lang="de-DE" altLang="de-DE" dirty="0" err="1"/>
              <a:t>ABl.</a:t>
            </a:r>
            <a:r>
              <a:rPr lang="de-DE" altLang="de-DE" dirty="0"/>
              <a:t> L 169 vom 12.7.1993, S. 1</a:t>
            </a:r>
          </a:p>
          <a:p>
            <a:pPr marL="263525" lvl="1" indent="-263525">
              <a:buClr>
                <a:srgbClr val="FFC000"/>
              </a:buClr>
              <a:buFont typeface="Wingdings" panose="05000000000000000000" pitchFamily="2" charset="2"/>
              <a:buChar char="§"/>
              <a:defRPr/>
            </a:pPr>
            <a:r>
              <a:rPr lang="de-DE" altLang="de-DE" dirty="0"/>
              <a:t>Verordnung EU 2017/745 des europäischen Parlaments und des Rates vom 5. April 2017 über </a:t>
            </a:r>
            <a:r>
              <a:rPr lang="de-DE" dirty="0"/>
              <a:t>Medizinprodukte zur Änderung […] und zur Aufhebung der Richtlinien […] 93/42/EWG </a:t>
            </a:r>
            <a:r>
              <a:rPr lang="de-DE" altLang="de-DE" dirty="0" smtClean="0">
                <a:hlinkClick r:id="rId5"/>
              </a:rPr>
              <a:t>eur-lex.europa.eu/legal-content/DE/TXT/PDF/?</a:t>
            </a:r>
            <a:r>
              <a:rPr lang="de-DE" altLang="de-DE" dirty="0" err="1" smtClean="0">
                <a:hlinkClick r:id="rId5"/>
              </a:rPr>
              <a:t>uri</a:t>
            </a:r>
            <a:r>
              <a:rPr lang="de-DE" altLang="de-DE" dirty="0" smtClean="0">
                <a:hlinkClick r:id="rId5"/>
              </a:rPr>
              <a:t>=CELEX:32017R0745&amp;from=EN</a:t>
            </a:r>
            <a:r>
              <a:rPr lang="de-DE" altLang="de-DE" dirty="0" smtClean="0"/>
              <a:t> </a:t>
            </a:r>
            <a:endParaRPr lang="de-DE" altLang="de-DE" dirty="0"/>
          </a:p>
          <a:p>
            <a:pPr marL="269875" lvl="1" indent="-263525">
              <a:buClr>
                <a:srgbClr val="FFC000"/>
              </a:buClr>
              <a:buFont typeface="Wingdings" panose="05000000000000000000" pitchFamily="2" charset="2"/>
              <a:buChar char="§"/>
              <a:defRPr/>
            </a:pPr>
            <a:r>
              <a:rPr lang="en-US" altLang="de-DE" dirty="0" err="1"/>
              <a:t>Virzi</a:t>
            </a:r>
            <a:r>
              <a:rPr lang="en-US" altLang="de-DE" dirty="0"/>
              <a:t> R.A. (1992) Refining the test phase of usability evaluation: How many subjects is enough? Human Factors, 34. S. 457-471</a:t>
            </a:r>
          </a:p>
          <a:p>
            <a:pPr marL="269875" lvl="1" indent="-263525">
              <a:buClr>
                <a:srgbClr val="FFC000"/>
              </a:buClr>
              <a:buFont typeface="Wingdings" panose="05000000000000000000" pitchFamily="2" charset="2"/>
              <a:buChar char="§"/>
              <a:defRPr/>
            </a:pPr>
            <a:r>
              <a:rPr lang="en-US" altLang="de-DE" dirty="0" err="1"/>
              <a:t>Wiklund</a:t>
            </a:r>
            <a:r>
              <a:rPr lang="en-US" altLang="de-DE" dirty="0"/>
              <a:t> M.E. (1995) Medical Device and Equipment Design. Buffalo Grove (IL): </a:t>
            </a:r>
            <a:r>
              <a:rPr lang="en-US" altLang="de-DE" dirty="0" err="1"/>
              <a:t>Interpharm</a:t>
            </a:r>
            <a:r>
              <a:rPr lang="en-US" altLang="de-DE" dirty="0"/>
              <a:t> Press</a:t>
            </a:r>
          </a:p>
          <a:p>
            <a:pPr marL="263525" lvl="1" indent="-263525">
              <a:buClr>
                <a:srgbClr val="FFC000"/>
              </a:buClr>
              <a:buFont typeface="Wingdings" panose="05000000000000000000" pitchFamily="2" charset="2"/>
              <a:buChar char="§"/>
              <a:defRPr/>
            </a:pPr>
            <a:endParaRPr lang="de-DE" altLang="de-DE" dirty="0"/>
          </a:p>
          <a:p>
            <a:pPr marL="263525" lvl="1" indent="-263525">
              <a:buClr>
                <a:srgbClr val="FFC000"/>
              </a:buClr>
              <a:buFont typeface="Wingdings" panose="05000000000000000000" pitchFamily="2" charset="2"/>
              <a:buChar char="§"/>
              <a:defRPr/>
            </a:pPr>
            <a:endParaRPr lang="en-US" dirty="0"/>
          </a:p>
          <a:p>
            <a:pPr marL="5226050" lvl="4" indent="-263525">
              <a:buClr>
                <a:srgbClr val="FFC000"/>
              </a:buClr>
              <a:defRPr/>
            </a:pPr>
            <a:endParaRPr lang="en-US" sz="2000" dirty="0"/>
          </a:p>
          <a:p>
            <a:pPr marL="263525" lvl="1" indent="-263525">
              <a:buClr>
                <a:srgbClr val="FFC000"/>
              </a:buClr>
              <a:buFont typeface="Wingdings" panose="05000000000000000000" pitchFamily="2" charset="2"/>
              <a:buChar char="§"/>
              <a:defRPr/>
            </a:pPr>
            <a:endParaRPr lang="de-DE" altLang="de-DE" dirty="0"/>
          </a:p>
        </p:txBody>
      </p:sp>
      <p:sp>
        <p:nvSpPr>
          <p:cNvPr id="57346"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E592FB23-9777-4341-A229-B72A1DA20B86}"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57347"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57348"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5909C168-F120-4157-B7D6-923D5397F1F2}" type="slidenum">
              <a:rPr lang="de-DE" altLang="de-DE" sz="1200" b="0">
                <a:solidFill>
                  <a:schemeClr val="bg1"/>
                </a:solidFill>
              </a:rPr>
              <a:pPr>
                <a:spcBef>
                  <a:spcPct val="0"/>
                </a:spcBef>
              </a:pPr>
              <a:t>28</a:t>
            </a:fld>
            <a:endParaRPr lang="de-DE" altLang="de-DE" sz="1200" b="0">
              <a:solidFill>
                <a:schemeClr val="bg1"/>
              </a:solidFill>
            </a:endParaRPr>
          </a:p>
        </p:txBody>
      </p:sp>
    </p:spTree>
    <p:extLst>
      <p:ext uri="{BB962C8B-B14F-4D97-AF65-F5344CB8AC3E}">
        <p14:creationId xmlns:p14="http://schemas.microsoft.com/office/powerpoint/2010/main" val="2246371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2" name="Rectangle 6"/>
          <p:cNvSpPr>
            <a:spLocks noGrp="1" noChangeArrowheads="1"/>
          </p:cNvSpPr>
          <p:nvPr>
            <p:ph type="ctrTitle"/>
          </p:nvPr>
        </p:nvSpPr>
        <p:spPr>
          <a:xfrm>
            <a:off x="2495600" y="1700808"/>
            <a:ext cx="6102350" cy="592137"/>
          </a:xfrm>
        </p:spPr>
        <p:txBody>
          <a:bodyPr/>
          <a:lstStyle/>
          <a:p>
            <a:r>
              <a:rPr lang="de-DE" altLang="de-DE" sz="3600" dirty="0"/>
              <a:t>Impressum</a:t>
            </a:r>
            <a:br>
              <a:rPr lang="de-DE" altLang="de-DE" sz="3600" dirty="0"/>
            </a:br>
            <a:endParaRPr lang="de-DE" altLang="de-DE" sz="3600" dirty="0"/>
          </a:p>
        </p:txBody>
      </p:sp>
      <p:sp>
        <p:nvSpPr>
          <p:cNvPr id="152583" name="Rectangle 7"/>
          <p:cNvSpPr>
            <a:spLocks noGrp="1" noChangeArrowheads="1"/>
          </p:cNvSpPr>
          <p:nvPr>
            <p:ph type="subTitle" idx="1"/>
          </p:nvPr>
        </p:nvSpPr>
        <p:spPr>
          <a:xfrm>
            <a:off x="2495600" y="2534367"/>
            <a:ext cx="9001000" cy="3702945"/>
          </a:xfrm>
        </p:spPr>
        <p:txBody>
          <a:bodyPr/>
          <a:lstStyle/>
          <a:p>
            <a:pPr>
              <a:tabLst>
                <a:tab pos="665163" algn="l"/>
              </a:tabLst>
            </a:pPr>
            <a:r>
              <a:rPr lang="de-DE" altLang="de-DE" dirty="0"/>
              <a:t>Autor: </a:t>
            </a:r>
            <a:r>
              <a:rPr lang="de-DE" altLang="de-DE" b="1" kern="0" dirty="0"/>
              <a:t>Prof. Claus Backhaus</a:t>
            </a:r>
            <a:endParaRPr lang="de-DE" altLang="de-DE" b="1" dirty="0"/>
          </a:p>
          <a:p>
            <a:pPr>
              <a:tabLst>
                <a:tab pos="665163" algn="l"/>
              </a:tabLst>
            </a:pPr>
            <a:r>
              <a:rPr lang="de-DE" dirty="0">
                <a:hlinkClick r:id="rId2"/>
              </a:rPr>
              <a:t>claus.backhaus@fh-muenster.de</a:t>
            </a:r>
            <a:r>
              <a:rPr lang="de-DE" altLang="de-DE" dirty="0" smtClean="0">
                <a:solidFill>
                  <a:schemeClr val="tx2"/>
                </a:solidFill>
              </a:rPr>
              <a:t>  </a:t>
            </a:r>
            <a:endParaRPr lang="de-DE" altLang="de-DE" dirty="0">
              <a:solidFill>
                <a:schemeClr val="tx2"/>
              </a:solidFill>
            </a:endParaRPr>
          </a:p>
          <a:p>
            <a:pPr>
              <a:tabLst>
                <a:tab pos="665163" algn="l"/>
              </a:tabLst>
            </a:pPr>
            <a:endParaRPr lang="de-DE" altLang="de-DE" dirty="0">
              <a:solidFill>
                <a:schemeClr val="tx2"/>
              </a:solidFill>
            </a:endParaRPr>
          </a:p>
          <a:p>
            <a:pPr>
              <a:tabLst>
                <a:tab pos="665163" algn="l"/>
              </a:tabLst>
            </a:pPr>
            <a:r>
              <a:rPr lang="de-DE" altLang="de-DE" dirty="0"/>
              <a:t>Initiiert und finanziert durch:</a:t>
            </a:r>
          </a:p>
          <a:p>
            <a:pPr>
              <a:tabLst>
                <a:tab pos="665163" algn="l"/>
              </a:tabLst>
            </a:pPr>
            <a:r>
              <a:rPr lang="de-DE" altLang="de-DE" b="1" dirty="0"/>
              <a:t>Kommission Arbeitsschutz und Normung</a:t>
            </a:r>
          </a:p>
          <a:p>
            <a:pPr>
              <a:tabLst>
                <a:tab pos="665163" algn="l"/>
              </a:tabLst>
            </a:pPr>
            <a:r>
              <a:rPr lang="de-DE" altLang="de-DE" dirty="0">
                <a:solidFill>
                  <a:schemeClr val="tx2"/>
                </a:solidFill>
                <a:hlinkClick r:id="rId3">
                  <a:extLst>
                    <a:ext uri="{A12FA001-AC4F-418D-AE19-62706E023703}">
                      <ahyp:hlinkClr xmlns="" xmlns:ahyp="http://schemas.microsoft.com/office/drawing/2018/hyperlinkcolor" val="tx"/>
                    </a:ext>
                  </a:extLst>
                </a:hlinkClick>
              </a:rPr>
              <a:t>www.kan.de</a:t>
            </a:r>
            <a:r>
              <a:rPr lang="de-DE" altLang="de-DE" dirty="0">
                <a:solidFill>
                  <a:schemeClr val="tx2"/>
                </a:solidFill>
              </a:rPr>
              <a:t> </a:t>
            </a:r>
            <a:r>
              <a:rPr lang="de-DE" altLang="de-DE" dirty="0"/>
              <a:t>und</a:t>
            </a:r>
            <a:r>
              <a:rPr lang="de-DE" altLang="de-DE" dirty="0">
                <a:solidFill>
                  <a:schemeClr val="tx2"/>
                </a:solidFill>
              </a:rPr>
              <a:t> </a:t>
            </a:r>
            <a:r>
              <a:rPr lang="de-DE" altLang="de-DE" dirty="0">
                <a:solidFill>
                  <a:schemeClr val="tx2"/>
                </a:solidFill>
                <a:hlinkClick r:id="rId4">
                  <a:extLst>
                    <a:ext uri="{A12FA001-AC4F-418D-AE19-62706E023703}">
                      <ahyp:hlinkClr xmlns="" xmlns:ahyp="http://schemas.microsoft.com/office/drawing/2018/hyperlinkcolor" val="tx"/>
                    </a:ext>
                  </a:extLst>
                </a:hlinkClick>
              </a:rPr>
              <a:t>ergonomie.kan-praxis.de</a:t>
            </a:r>
            <a:endParaRPr lang="de-DE" altLang="de-DE" dirty="0">
              <a:solidFill>
                <a:schemeClr val="tx2"/>
              </a:solidFill>
            </a:endParaRPr>
          </a:p>
          <a:p>
            <a:pPr>
              <a:tabLst>
                <a:tab pos="665163" algn="l"/>
              </a:tabLst>
            </a:pPr>
            <a:endParaRPr lang="de-DE" altLang="de-DE" dirty="0">
              <a:solidFill>
                <a:schemeClr val="tx2"/>
              </a:solidFill>
            </a:endParaRPr>
          </a:p>
          <a:p>
            <a:pPr>
              <a:tabLst>
                <a:tab pos="665163" algn="l"/>
              </a:tabLst>
            </a:pPr>
            <a:r>
              <a:rPr lang="de-DE" altLang="de-DE" dirty="0" smtClean="0"/>
              <a:t>Aktualisiert </a:t>
            </a:r>
            <a:r>
              <a:rPr lang="de-DE" altLang="de-DE" dirty="0"/>
              <a:t>2023 durch das </a:t>
            </a:r>
            <a:r>
              <a:rPr lang="de-DE" altLang="de-DE" b="1" dirty="0"/>
              <a:t>Institut </a:t>
            </a:r>
            <a:r>
              <a:rPr lang="de-DE" altLang="de-DE" b="1" dirty="0" smtClean="0"/>
              <a:t>ASER e.V.</a:t>
            </a:r>
            <a:br>
              <a:rPr lang="de-DE" altLang="de-DE" b="1" dirty="0" smtClean="0"/>
            </a:br>
            <a:r>
              <a:rPr lang="de-DE" altLang="de-DE" dirty="0" smtClean="0">
                <a:hlinkClick r:id="rId5"/>
              </a:rPr>
              <a:t>www.institut-aser.de/</a:t>
            </a:r>
            <a:r>
              <a:rPr lang="de-DE" altLang="de-DE" dirty="0" smtClean="0"/>
              <a:t> </a:t>
            </a:r>
            <a:endParaRPr lang="de-DE" altLang="de-DE" b="1" dirty="0"/>
          </a:p>
        </p:txBody>
      </p:sp>
      <p:pic>
        <p:nvPicPr>
          <p:cNvPr id="2" name="Grafik 1" descr="Gefördert durch das Bundesministerium für Arbeit und Soziales aufgrund eines Beschlusses des Deutschen Bundestag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58046" y="2252843"/>
            <a:ext cx="2298717" cy="2222516"/>
          </a:xfrm>
          <a:prstGeom prst="rect">
            <a:avLst/>
          </a:prstGeom>
        </p:spPr>
      </p:pic>
    </p:spTree>
    <p:extLst>
      <p:ext uri="{BB962C8B-B14F-4D97-AF65-F5344CB8AC3E}">
        <p14:creationId xmlns:p14="http://schemas.microsoft.com/office/powerpoint/2010/main" val="2563304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1. Wichtige Begriffe: Medizinprodukt</a:t>
            </a:r>
            <a:endParaRPr lang="de-DE" dirty="0"/>
          </a:p>
        </p:txBody>
      </p:sp>
      <p:sp>
        <p:nvSpPr>
          <p:cNvPr id="7174" name="Rectangle 13"/>
          <p:cNvSpPr>
            <a:spLocks noGrp="1" noChangeArrowheads="1"/>
          </p:cNvSpPr>
          <p:nvPr>
            <p:ph idx="1"/>
          </p:nvPr>
        </p:nvSpPr>
        <p:spPr/>
        <p:txBody>
          <a:bodyPr/>
          <a:lstStyle/>
          <a:p>
            <a:pPr marL="3175" lvl="2" indent="0">
              <a:buNone/>
              <a:defRPr/>
            </a:pPr>
            <a:r>
              <a:rPr lang="de-DE" altLang="de-DE" b="1" dirty="0" smtClean="0">
                <a:solidFill>
                  <a:srgbClr val="6F6F6F"/>
                </a:solidFill>
              </a:rPr>
              <a:t>Medizinprodukte:</a:t>
            </a:r>
            <a:r>
              <a:rPr lang="de-DE" altLang="de-DE" dirty="0" smtClean="0">
                <a:solidFill>
                  <a:srgbClr val="6F6F6F"/>
                </a:solidFill>
              </a:rPr>
              <a:t> </a:t>
            </a:r>
          </a:p>
          <a:p>
            <a:pPr marL="346075" lvl="2" indent="-342900">
              <a:buFont typeface="Wingdings" panose="05000000000000000000" pitchFamily="2" charset="2"/>
              <a:buChar char="à"/>
              <a:defRPr/>
            </a:pPr>
            <a:r>
              <a:rPr lang="de-DE" altLang="de-DE" dirty="0" smtClean="0">
                <a:solidFill>
                  <a:srgbClr val="6F6F6F"/>
                </a:solidFill>
              </a:rPr>
              <a:t>Produkte mit einer medizinischen Zweckbestimmung</a:t>
            </a:r>
          </a:p>
          <a:p>
            <a:pPr marL="346075" lvl="2" indent="-342900">
              <a:buFont typeface="Wingdings" panose="05000000000000000000" pitchFamily="2" charset="2"/>
              <a:buChar char="à"/>
              <a:defRPr/>
            </a:pPr>
            <a:r>
              <a:rPr lang="de-DE" altLang="de-DE" dirty="0" smtClean="0">
                <a:solidFill>
                  <a:srgbClr val="6F6F6F"/>
                </a:solidFill>
              </a:rPr>
              <a:t>zur Anwendung am Menschen entwickelt</a:t>
            </a:r>
          </a:p>
          <a:p>
            <a:pPr marL="346075" lvl="2" indent="-342900">
              <a:buFont typeface="Wingdings" panose="05000000000000000000" pitchFamily="2" charset="2"/>
              <a:buChar char="à"/>
              <a:defRPr/>
            </a:pPr>
            <a:r>
              <a:rPr lang="de-DE" altLang="de-DE" dirty="0" smtClean="0">
                <a:solidFill>
                  <a:srgbClr val="6F6F6F"/>
                </a:solidFill>
              </a:rPr>
              <a:t>wirken </a:t>
            </a:r>
            <a:r>
              <a:rPr lang="de-DE" altLang="de-DE" b="1" dirty="0" smtClean="0">
                <a:solidFill>
                  <a:srgbClr val="6F6F6F"/>
                </a:solidFill>
              </a:rPr>
              <a:t>meist physikalisch </a:t>
            </a:r>
            <a:r>
              <a:rPr lang="de-DE" altLang="de-DE" dirty="0" smtClean="0">
                <a:solidFill>
                  <a:srgbClr val="6F6F6F"/>
                </a:solidFill>
              </a:rPr>
              <a:t>auf einen Patienten ein (Unterschied zu Arzneimitteln) </a:t>
            </a:r>
          </a:p>
          <a:p>
            <a:pPr marL="3175" lvl="2" indent="0">
              <a:spcAft>
                <a:spcPts val="600"/>
              </a:spcAft>
              <a:buNone/>
              <a:defRPr/>
            </a:pPr>
            <a:r>
              <a:rPr lang="de-DE" altLang="de-DE" dirty="0" smtClean="0">
                <a:solidFill>
                  <a:srgbClr val="6F6F6F"/>
                </a:solidFill>
              </a:rPr>
              <a:t>…werden meist zur</a:t>
            </a:r>
          </a:p>
          <a:p>
            <a:pPr marL="346075" lvl="2" indent="-342900">
              <a:spcBef>
                <a:spcPts val="0"/>
              </a:spcBef>
              <a:buFont typeface="Wingdings" panose="05000000000000000000" pitchFamily="2" charset="2"/>
              <a:buChar char="§"/>
              <a:defRPr/>
            </a:pPr>
            <a:r>
              <a:rPr lang="de-DE" altLang="de-DE" dirty="0" smtClean="0">
                <a:solidFill>
                  <a:srgbClr val="6F6F6F"/>
                </a:solidFill>
              </a:rPr>
              <a:t>Diagnose,</a:t>
            </a:r>
          </a:p>
          <a:p>
            <a:pPr marL="346075" lvl="2" indent="-342900">
              <a:spcBef>
                <a:spcPts val="0"/>
              </a:spcBef>
              <a:buFont typeface="Wingdings" panose="05000000000000000000" pitchFamily="2" charset="2"/>
              <a:buChar char="§"/>
              <a:defRPr/>
            </a:pPr>
            <a:r>
              <a:rPr lang="de-DE" altLang="de-DE" dirty="0" smtClean="0">
                <a:solidFill>
                  <a:srgbClr val="6F6F6F"/>
                </a:solidFill>
              </a:rPr>
              <a:t>Überwachung,</a:t>
            </a:r>
          </a:p>
          <a:p>
            <a:pPr marL="346075" lvl="2" indent="-342900">
              <a:spcBef>
                <a:spcPts val="0"/>
              </a:spcBef>
              <a:buFont typeface="Wingdings" panose="05000000000000000000" pitchFamily="2" charset="2"/>
              <a:buChar char="§"/>
              <a:defRPr/>
            </a:pPr>
            <a:r>
              <a:rPr lang="de-DE" altLang="de-DE" dirty="0" smtClean="0">
                <a:solidFill>
                  <a:srgbClr val="6F6F6F"/>
                </a:solidFill>
              </a:rPr>
              <a:t>Therapie oder</a:t>
            </a:r>
          </a:p>
          <a:p>
            <a:pPr marL="346075" lvl="2" indent="-342900">
              <a:spcBef>
                <a:spcPts val="0"/>
              </a:spcBef>
              <a:buFont typeface="Wingdings" panose="05000000000000000000" pitchFamily="2" charset="2"/>
              <a:buChar char="§"/>
              <a:defRPr/>
            </a:pPr>
            <a:r>
              <a:rPr lang="de-DE" altLang="de-DE" dirty="0" smtClean="0">
                <a:solidFill>
                  <a:srgbClr val="6F6F6F"/>
                </a:solidFill>
              </a:rPr>
              <a:t>am Patienten eingesetzt </a:t>
            </a:r>
          </a:p>
          <a:p>
            <a:pPr marL="3175" lvl="2" indent="0">
              <a:buNone/>
              <a:defRPr/>
            </a:pPr>
            <a:endParaRPr lang="de-DE" altLang="de-DE" sz="500" dirty="0">
              <a:solidFill>
                <a:srgbClr val="6F6F6F"/>
              </a:solidFill>
            </a:endParaRPr>
          </a:p>
          <a:p>
            <a:pPr marL="3175" lvl="2" indent="0">
              <a:buNone/>
              <a:defRPr/>
            </a:pPr>
            <a:r>
              <a:rPr lang="de-DE" altLang="de-DE" dirty="0">
                <a:solidFill>
                  <a:srgbClr val="6F6F6F"/>
                </a:solidFill>
              </a:rPr>
              <a:t>Merke: Die gesetzliche Definition von Medizinprodukten steht im </a:t>
            </a:r>
            <a:br>
              <a:rPr lang="de-DE" altLang="de-DE" dirty="0">
                <a:solidFill>
                  <a:srgbClr val="6F6F6F"/>
                </a:solidFill>
              </a:rPr>
            </a:br>
            <a:r>
              <a:rPr lang="de-DE" altLang="de-DE" dirty="0">
                <a:solidFill>
                  <a:srgbClr val="6F6F6F"/>
                </a:solidFill>
                <a:hlinkClick r:id="rId3"/>
              </a:rPr>
              <a:t>§3 des Medizinproduktegesetzes</a:t>
            </a:r>
            <a:r>
              <a:rPr lang="de-DE" altLang="de-DE" dirty="0">
                <a:solidFill>
                  <a:srgbClr val="6F6F6F"/>
                </a:solidFill>
              </a:rPr>
              <a:t>.</a:t>
            </a:r>
          </a:p>
          <a:p>
            <a:pPr marL="3175" lvl="2" indent="0">
              <a:buNone/>
              <a:defRPr/>
            </a:pPr>
            <a:endParaRPr lang="de-DE" altLang="de-DE" dirty="0" smtClean="0">
              <a:solidFill>
                <a:srgbClr val="6F6F6F"/>
              </a:solidFill>
            </a:endParaRPr>
          </a:p>
        </p:txBody>
      </p:sp>
      <p:pic>
        <p:nvPicPr>
          <p:cNvPr id="3" name="Grafik 2" descr="Symbole verschiedener medizinischer Instrumente (Stethoskop, Spritze, Beatmungsballon und Messgerät)"/>
          <p:cNvPicPr>
            <a:picLocks noChangeAspect="1"/>
          </p:cNvPicPr>
          <p:nvPr/>
        </p:nvPicPr>
        <p:blipFill>
          <a:blip r:embed="rId4"/>
          <a:stretch>
            <a:fillRect/>
          </a:stretch>
        </p:blipFill>
        <p:spPr>
          <a:xfrm>
            <a:off x="9165530" y="3573016"/>
            <a:ext cx="2944623" cy="2523963"/>
          </a:xfrm>
          <a:prstGeom prst="rect">
            <a:avLst/>
          </a:prstGeom>
        </p:spPr>
      </p:pic>
      <p:sp>
        <p:nvSpPr>
          <p:cNvPr id="9218"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C391EDBF-3436-4007-8D77-2B934E7FC0DC}"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9219"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9220"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34F0BCF9-906F-4810-A0A9-76888CE9916F}" type="slidenum">
              <a:rPr lang="de-DE" altLang="de-DE" sz="1200" b="0">
                <a:solidFill>
                  <a:schemeClr val="bg1"/>
                </a:solidFill>
              </a:rPr>
              <a:pPr>
                <a:spcBef>
                  <a:spcPct val="0"/>
                </a:spcBef>
              </a:pPr>
              <a:t>3</a:t>
            </a:fld>
            <a:endParaRPr lang="de-DE" altLang="de-DE" sz="1200" b="0">
              <a:solidFill>
                <a:schemeClr val="bg1"/>
              </a:solidFill>
            </a:endParaRPr>
          </a:p>
        </p:txBody>
      </p:sp>
    </p:spTree>
    <p:extLst>
      <p:ext uri="{BB962C8B-B14F-4D97-AF65-F5344CB8AC3E}">
        <p14:creationId xmlns:p14="http://schemas.microsoft.com/office/powerpoint/2010/main" val="3493719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1. Ergonomie und Gebrauchstauglichkeit</a:t>
            </a:r>
            <a:endParaRPr lang="de-DE" dirty="0"/>
          </a:p>
        </p:txBody>
      </p:sp>
      <p:sp>
        <p:nvSpPr>
          <p:cNvPr id="7174" name="Rectangle 13"/>
          <p:cNvSpPr>
            <a:spLocks noGrp="1" noChangeArrowheads="1"/>
          </p:cNvSpPr>
          <p:nvPr>
            <p:ph idx="1"/>
          </p:nvPr>
        </p:nvSpPr>
        <p:spPr/>
        <p:txBody>
          <a:bodyPr/>
          <a:lstStyle/>
          <a:p>
            <a:pPr marL="3175" lvl="2" indent="0">
              <a:buNone/>
              <a:defRPr/>
            </a:pPr>
            <a:r>
              <a:rPr lang="de-DE" altLang="de-DE" b="1" dirty="0" smtClean="0">
                <a:solidFill>
                  <a:srgbClr val="6F6F6F"/>
                </a:solidFill>
              </a:rPr>
              <a:t>Ergonomie:</a:t>
            </a:r>
            <a:r>
              <a:rPr lang="de-DE" altLang="de-DE" dirty="0" smtClean="0">
                <a:solidFill>
                  <a:srgbClr val="6F6F6F"/>
                </a:solidFill>
              </a:rPr>
              <a:t> Wissenschaft </a:t>
            </a:r>
            <a:r>
              <a:rPr lang="de-DE" altLang="de-DE" dirty="0">
                <a:solidFill>
                  <a:srgbClr val="6F6F6F"/>
                </a:solidFill>
              </a:rPr>
              <a:t>von der Gesetzmäßigkeit menschlicher oder automatisierter </a:t>
            </a:r>
            <a:r>
              <a:rPr lang="de-DE" altLang="de-DE" dirty="0" smtClean="0">
                <a:solidFill>
                  <a:srgbClr val="6F6F6F"/>
                </a:solidFill>
              </a:rPr>
              <a:t>Arbeit (altgriechisch</a:t>
            </a:r>
            <a:r>
              <a:rPr lang="de-DE" altLang="de-DE" i="1" dirty="0" smtClean="0">
                <a:solidFill>
                  <a:srgbClr val="6F6F6F"/>
                </a:solidFill>
              </a:rPr>
              <a:t> </a:t>
            </a:r>
            <a:r>
              <a:rPr lang="de-DE" altLang="de-DE" i="1" dirty="0" err="1">
                <a:solidFill>
                  <a:srgbClr val="6F6F6F"/>
                </a:solidFill>
              </a:rPr>
              <a:t>ergon</a:t>
            </a:r>
            <a:r>
              <a:rPr lang="de-DE" altLang="de-DE" i="1" dirty="0">
                <a:solidFill>
                  <a:srgbClr val="6F6F6F"/>
                </a:solidFill>
              </a:rPr>
              <a:t> „Arbeit“, „Werk“ </a:t>
            </a:r>
            <a:r>
              <a:rPr lang="de-DE" altLang="de-DE" dirty="0">
                <a:solidFill>
                  <a:srgbClr val="6F6F6F"/>
                </a:solidFill>
              </a:rPr>
              <a:t>und </a:t>
            </a:r>
            <a:r>
              <a:rPr lang="de-DE" altLang="de-DE" i="1" dirty="0" err="1">
                <a:solidFill>
                  <a:srgbClr val="6F6F6F"/>
                </a:solidFill>
              </a:rPr>
              <a:t>nomos</a:t>
            </a:r>
            <a:r>
              <a:rPr lang="de-DE" altLang="de-DE" i="1" dirty="0">
                <a:solidFill>
                  <a:srgbClr val="6F6F6F"/>
                </a:solidFill>
              </a:rPr>
              <a:t> „Regel“, „Gesetz“</a:t>
            </a:r>
            <a:r>
              <a:rPr lang="de-DE" altLang="de-DE" dirty="0">
                <a:solidFill>
                  <a:srgbClr val="6F6F6F"/>
                </a:solidFill>
              </a:rPr>
              <a:t>) </a:t>
            </a:r>
          </a:p>
          <a:p>
            <a:pPr marL="3175" lvl="2" indent="0">
              <a:spcAft>
                <a:spcPts val="1200"/>
              </a:spcAft>
              <a:buNone/>
              <a:defRPr/>
            </a:pPr>
            <a:r>
              <a:rPr lang="de-DE" altLang="de-DE" b="1" dirty="0" smtClean="0">
                <a:solidFill>
                  <a:srgbClr val="6F6F6F"/>
                </a:solidFill>
              </a:rPr>
              <a:t>Gebrauchstauglichkeit</a:t>
            </a:r>
            <a:r>
              <a:rPr lang="de-DE" altLang="de-DE" dirty="0" smtClean="0">
                <a:solidFill>
                  <a:srgbClr val="6F6F6F"/>
                </a:solidFill>
              </a:rPr>
              <a:t> eines Medizinproduktes:</a:t>
            </a:r>
            <a:br>
              <a:rPr lang="de-DE" altLang="de-DE" dirty="0" smtClean="0">
                <a:solidFill>
                  <a:srgbClr val="6F6F6F"/>
                </a:solidFill>
              </a:rPr>
            </a:br>
            <a:r>
              <a:rPr lang="de-DE" altLang="de-DE" dirty="0" smtClean="0">
                <a:solidFill>
                  <a:srgbClr val="6F6F6F"/>
                </a:solidFill>
                <a:sym typeface="Wingdings" panose="05000000000000000000" pitchFamily="2" charset="2"/>
              </a:rPr>
              <a:t> </a:t>
            </a:r>
            <a:r>
              <a:rPr lang="de-DE" altLang="de-DE" dirty="0" smtClean="0">
                <a:solidFill>
                  <a:srgbClr val="6F6F6F"/>
                </a:solidFill>
              </a:rPr>
              <a:t>beschreibt dessen Eignung für den vorgegebenen medizinischen Verwendungszweck.</a:t>
            </a:r>
          </a:p>
          <a:p>
            <a:pPr marL="3175" lvl="2" indent="0">
              <a:spcAft>
                <a:spcPts val="1200"/>
              </a:spcAft>
              <a:buNone/>
              <a:defRPr/>
            </a:pPr>
            <a:endParaRPr lang="de-DE" altLang="de-DE" dirty="0" smtClean="0">
              <a:solidFill>
                <a:srgbClr val="6F6F6F"/>
              </a:solidFill>
            </a:endParaRPr>
          </a:p>
          <a:p>
            <a:pPr marL="3175" lvl="2" indent="0">
              <a:buNone/>
              <a:defRPr/>
            </a:pPr>
            <a:r>
              <a:rPr lang="de-DE" dirty="0" smtClean="0">
                <a:solidFill>
                  <a:srgbClr val="6F6F6F"/>
                </a:solidFill>
                <a:cs typeface="Arial" panose="020B0604020202020204" pitchFamily="34" charset="0"/>
              </a:rPr>
              <a:t>Die Gebrauchstauglichkeit ergibt sich aus</a:t>
            </a:r>
          </a:p>
          <a:p>
            <a:pPr marL="346075" lvl="2" indent="-342900">
              <a:buFont typeface="Wingdings" panose="05000000000000000000" pitchFamily="2" charset="2"/>
              <a:buChar char="§"/>
              <a:defRPr/>
            </a:pPr>
            <a:r>
              <a:rPr lang="de-DE" dirty="0" smtClean="0">
                <a:solidFill>
                  <a:srgbClr val="6F6F6F"/>
                </a:solidFill>
                <a:cs typeface="Arial" panose="020B0604020202020204" pitchFamily="34" charset="0"/>
              </a:rPr>
              <a:t>Funktionalität und </a:t>
            </a:r>
          </a:p>
          <a:p>
            <a:pPr marL="346075" lvl="2" indent="-342900">
              <a:buFont typeface="Wingdings" panose="05000000000000000000" pitchFamily="2" charset="2"/>
              <a:buChar char="§"/>
              <a:defRPr/>
            </a:pPr>
            <a:r>
              <a:rPr lang="de-DE" dirty="0" smtClean="0">
                <a:solidFill>
                  <a:srgbClr val="6F6F6F"/>
                </a:solidFill>
                <a:cs typeface="Arial" panose="020B0604020202020204" pitchFamily="34" charset="0"/>
              </a:rPr>
              <a:t>Usability (Bedienbarkeit) des Medizinproduktes</a:t>
            </a:r>
            <a:endParaRPr lang="de-DE" altLang="de-DE" dirty="0" smtClean="0">
              <a:solidFill>
                <a:srgbClr val="6F6F6F"/>
              </a:solidFill>
            </a:endParaRPr>
          </a:p>
        </p:txBody>
      </p:sp>
      <p:pic>
        <p:nvPicPr>
          <p:cNvPr id="3" name="Grafik 2" descr="In einer Grafik wird verdeutlicht, dass sich Gebrauchstauglichkeit aus Funktionalität und Usability ergibt.&#10;"/>
          <p:cNvPicPr>
            <a:picLocks noChangeAspect="1"/>
          </p:cNvPicPr>
          <p:nvPr/>
        </p:nvPicPr>
        <p:blipFill>
          <a:blip r:embed="rId3"/>
          <a:stretch>
            <a:fillRect/>
          </a:stretch>
        </p:blipFill>
        <p:spPr>
          <a:xfrm>
            <a:off x="7376304" y="3501008"/>
            <a:ext cx="4517528" cy="2225233"/>
          </a:xfrm>
          <a:prstGeom prst="rect">
            <a:avLst/>
          </a:prstGeom>
        </p:spPr>
      </p:pic>
      <p:sp>
        <p:nvSpPr>
          <p:cNvPr id="11266"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EE8653F4-5326-415E-B641-5660152E68F7}"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11267"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11268"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C5684C24-054D-4EA1-BFC1-37C5A91F9EDB}" type="slidenum">
              <a:rPr lang="de-DE" altLang="de-DE" sz="1200" b="0">
                <a:solidFill>
                  <a:schemeClr val="bg1"/>
                </a:solidFill>
              </a:rPr>
              <a:pPr>
                <a:spcBef>
                  <a:spcPct val="0"/>
                </a:spcBef>
              </a:pPr>
              <a:t>4</a:t>
            </a:fld>
            <a:endParaRPr lang="de-DE" altLang="de-DE" sz="1200" b="0">
              <a:solidFill>
                <a:schemeClr val="bg1"/>
              </a:solidFill>
            </a:endParaRPr>
          </a:p>
        </p:txBody>
      </p:sp>
    </p:spTree>
    <p:extLst>
      <p:ext uri="{BB962C8B-B14F-4D97-AF65-F5344CB8AC3E}">
        <p14:creationId xmlns:p14="http://schemas.microsoft.com/office/powerpoint/2010/main" val="3358900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1. Funktionalität und Usability</a:t>
            </a:r>
            <a:endParaRPr lang="de-DE" dirty="0"/>
          </a:p>
        </p:txBody>
      </p:sp>
      <p:sp>
        <p:nvSpPr>
          <p:cNvPr id="13318" name="Rectangle 13"/>
          <p:cNvSpPr>
            <a:spLocks noGrp="1" noChangeArrowheads="1"/>
          </p:cNvSpPr>
          <p:nvPr>
            <p:ph idx="1"/>
          </p:nvPr>
        </p:nvSpPr>
        <p:spPr/>
        <p:txBody>
          <a:bodyPr/>
          <a:lstStyle/>
          <a:p>
            <a:pPr marL="3175" lvl="2" indent="0">
              <a:buNone/>
            </a:pPr>
            <a:r>
              <a:rPr lang="de-DE" altLang="de-DE" dirty="0" smtClean="0">
                <a:solidFill>
                  <a:srgbClr val="6F6F6F"/>
                </a:solidFill>
                <a:cs typeface="Arial" panose="020B0604020202020204" pitchFamily="34" charset="0"/>
              </a:rPr>
              <a:t>Hohe </a:t>
            </a:r>
            <a:r>
              <a:rPr lang="de-DE" altLang="de-DE" b="1" dirty="0">
                <a:solidFill>
                  <a:srgbClr val="6F6F6F"/>
                </a:solidFill>
              </a:rPr>
              <a:t>Gebrauchstauglichkeit</a:t>
            </a:r>
            <a:r>
              <a:rPr lang="de-DE" altLang="de-DE" dirty="0" smtClean="0">
                <a:solidFill>
                  <a:srgbClr val="6F6F6F"/>
                </a:solidFill>
                <a:cs typeface="Arial" panose="020B0604020202020204" pitchFamily="34" charset="0"/>
              </a:rPr>
              <a:t> eines Medizinproduktes: </a:t>
            </a:r>
            <a:r>
              <a:rPr lang="de-DE" altLang="de-DE" b="1" dirty="0" smtClean="0">
                <a:solidFill>
                  <a:srgbClr val="6F6F6F"/>
                </a:solidFill>
              </a:rPr>
              <a:t>Einflussfaktoren</a:t>
            </a:r>
            <a:r>
              <a:rPr lang="de-DE" altLang="de-DE" dirty="0" smtClean="0">
                <a:solidFill>
                  <a:srgbClr val="6F6F6F"/>
                </a:solidFill>
                <a:cs typeface="Arial" panose="020B0604020202020204" pitchFamily="34" charset="0"/>
              </a:rPr>
              <a:t> </a:t>
            </a:r>
            <a:r>
              <a:rPr lang="de-DE" altLang="de-DE" b="1" dirty="0">
                <a:solidFill>
                  <a:srgbClr val="6F6F6F"/>
                </a:solidFill>
              </a:rPr>
              <a:t>Funktionalität und Usability </a:t>
            </a:r>
            <a:r>
              <a:rPr lang="de-DE" altLang="de-DE" dirty="0" smtClean="0">
                <a:solidFill>
                  <a:srgbClr val="6F6F6F"/>
                </a:solidFill>
                <a:cs typeface="Arial" panose="020B0604020202020204" pitchFamily="34" charset="0"/>
              </a:rPr>
              <a:t>müssen </a:t>
            </a:r>
            <a:r>
              <a:rPr lang="de-DE" altLang="de-DE" b="1" dirty="0" smtClean="0">
                <a:solidFill>
                  <a:srgbClr val="6F6F6F"/>
                </a:solidFill>
              </a:rPr>
              <a:t>ausgewogen</a:t>
            </a:r>
            <a:r>
              <a:rPr lang="de-DE" altLang="de-DE" dirty="0" smtClean="0">
                <a:solidFill>
                  <a:srgbClr val="6F6F6F"/>
                </a:solidFill>
              </a:rPr>
              <a:t> </a:t>
            </a:r>
            <a:r>
              <a:rPr lang="de-DE" altLang="de-DE" dirty="0" smtClean="0">
                <a:solidFill>
                  <a:srgbClr val="6F6F6F"/>
                </a:solidFill>
                <a:cs typeface="Arial" panose="020B0604020202020204" pitchFamily="34" charset="0"/>
              </a:rPr>
              <a:t>zueinander stehen.</a:t>
            </a:r>
          </a:p>
          <a:p>
            <a:pPr marL="3175" lvl="2" indent="0">
              <a:spcAft>
                <a:spcPts val="1200"/>
              </a:spcAft>
              <a:buNone/>
            </a:pPr>
            <a:r>
              <a:rPr lang="de-DE" altLang="de-DE" dirty="0" smtClean="0">
                <a:solidFill>
                  <a:srgbClr val="6F6F6F"/>
                </a:solidFill>
                <a:cs typeface="Arial" panose="020B0604020202020204" pitchFamily="34" charset="0"/>
              </a:rPr>
              <a:t/>
            </a:r>
            <a:br>
              <a:rPr lang="de-DE" altLang="de-DE" dirty="0" smtClean="0">
                <a:solidFill>
                  <a:srgbClr val="6F6F6F"/>
                </a:solidFill>
                <a:cs typeface="Arial" panose="020B0604020202020204" pitchFamily="34" charset="0"/>
              </a:rPr>
            </a:br>
            <a:endParaRPr lang="de-DE" altLang="de-DE" dirty="0" smtClean="0">
              <a:solidFill>
                <a:srgbClr val="6F6F6F"/>
              </a:solidFill>
            </a:endParaRPr>
          </a:p>
        </p:txBody>
      </p:sp>
      <p:sp>
        <p:nvSpPr>
          <p:cNvPr id="2" name="Textfeld 1"/>
          <p:cNvSpPr txBox="1"/>
          <p:nvPr/>
        </p:nvSpPr>
        <p:spPr>
          <a:xfrm>
            <a:off x="7078633" y="2492920"/>
            <a:ext cx="4129935" cy="3407087"/>
          </a:xfrm>
          <a:prstGeom prst="rect">
            <a:avLst/>
          </a:prstGeom>
          <a:noFill/>
          <a:ln>
            <a:solidFill>
              <a:schemeClr val="accent1"/>
            </a:solidFill>
          </a:ln>
        </p:spPr>
        <p:txBody>
          <a:bodyPr wrap="square">
            <a:spAutoFit/>
          </a:bodyPr>
          <a:lstStyle/>
          <a:p>
            <a:pPr>
              <a:defRPr/>
            </a:pPr>
            <a:r>
              <a:rPr lang="de-DE" sz="1800" b="1" dirty="0"/>
              <a:t>Funktionalität</a:t>
            </a:r>
            <a:r>
              <a:rPr lang="de-DE" sz="1800" dirty="0"/>
              <a:t>: </a:t>
            </a:r>
          </a:p>
          <a:p>
            <a:pPr>
              <a:defRPr/>
            </a:pPr>
            <a:r>
              <a:rPr lang="de-DE" sz="1800" dirty="0"/>
              <a:t>Summe und Qualität aller technischen Funktionen.</a:t>
            </a:r>
          </a:p>
          <a:p>
            <a:pPr>
              <a:defRPr/>
            </a:pPr>
            <a:endParaRPr lang="de-DE" sz="1050" dirty="0"/>
          </a:p>
          <a:p>
            <a:pPr>
              <a:spcAft>
                <a:spcPts val="600"/>
              </a:spcAft>
              <a:defRPr/>
            </a:pPr>
            <a:r>
              <a:rPr lang="de-DE" sz="1800" b="1" dirty="0"/>
              <a:t>Usability/Bedienbarkeit</a:t>
            </a:r>
            <a:r>
              <a:rPr lang="de-DE" sz="1800" dirty="0"/>
              <a:t>: Maß für</a:t>
            </a:r>
          </a:p>
          <a:p>
            <a:pPr marL="346075" lvl="2" indent="-342900">
              <a:spcBef>
                <a:spcPts val="0"/>
              </a:spcBef>
              <a:buClr>
                <a:srgbClr val="FAB500"/>
              </a:buClr>
              <a:buFont typeface="Wingdings" panose="05000000000000000000" pitchFamily="2" charset="2"/>
              <a:buChar char="§"/>
              <a:tabLst>
                <a:tab pos="1616075" algn="l"/>
              </a:tabLst>
              <a:defRPr/>
            </a:pPr>
            <a:r>
              <a:rPr lang="de-DE" sz="1800" dirty="0">
                <a:solidFill>
                  <a:schemeClr val="bg2"/>
                </a:solidFill>
                <a:latin typeface="+mn-lt"/>
              </a:rPr>
              <a:t>einfache,</a:t>
            </a:r>
          </a:p>
          <a:p>
            <a:pPr marL="346075" lvl="2" indent="-342900">
              <a:spcBef>
                <a:spcPts val="0"/>
              </a:spcBef>
              <a:buClr>
                <a:srgbClr val="FAB500"/>
              </a:buClr>
              <a:buFont typeface="Wingdings" panose="05000000000000000000" pitchFamily="2" charset="2"/>
              <a:buChar char="§"/>
              <a:tabLst>
                <a:tab pos="1616075" algn="l"/>
              </a:tabLst>
              <a:defRPr/>
            </a:pPr>
            <a:r>
              <a:rPr lang="de-DE" sz="1800" dirty="0">
                <a:solidFill>
                  <a:schemeClr val="bg2"/>
                </a:solidFill>
                <a:latin typeface="+mn-lt"/>
              </a:rPr>
              <a:t>sichere und </a:t>
            </a:r>
          </a:p>
          <a:p>
            <a:pPr marL="346075" lvl="2" indent="-342900">
              <a:spcBef>
                <a:spcPts val="0"/>
              </a:spcBef>
              <a:spcAft>
                <a:spcPts val="600"/>
              </a:spcAft>
              <a:buClr>
                <a:srgbClr val="FAB500"/>
              </a:buClr>
              <a:buFont typeface="Wingdings" panose="05000000000000000000" pitchFamily="2" charset="2"/>
              <a:buChar char="§"/>
              <a:tabLst>
                <a:tab pos="1616075" algn="l"/>
              </a:tabLst>
              <a:defRPr/>
            </a:pPr>
            <a:r>
              <a:rPr lang="de-DE" sz="1800" dirty="0">
                <a:solidFill>
                  <a:schemeClr val="bg2"/>
                </a:solidFill>
                <a:latin typeface="+mn-lt"/>
              </a:rPr>
              <a:t>zufriedenstellende</a:t>
            </a:r>
          </a:p>
          <a:p>
            <a:pPr>
              <a:defRPr/>
            </a:pPr>
            <a:r>
              <a:rPr lang="de-DE" sz="1800" dirty="0"/>
              <a:t>Anwendung eines Medizinproduktes in bestimmtem Anwendungssystem durch bestimmten Anwender</a:t>
            </a:r>
            <a:r>
              <a:rPr lang="de-DE" dirty="0"/>
              <a:t>.</a:t>
            </a:r>
          </a:p>
        </p:txBody>
      </p:sp>
      <p:pic>
        <p:nvPicPr>
          <p:cNvPr id="4" name="Grafik 3" descr="Eine Waage deutet an, dass für eine hohe Gebrauchstauglichkeit Funktionalität und Usability ausgewogen sein müssen."/>
          <p:cNvPicPr>
            <a:picLocks noChangeAspect="1"/>
          </p:cNvPicPr>
          <p:nvPr/>
        </p:nvPicPr>
        <p:blipFill>
          <a:blip r:embed="rId3"/>
          <a:stretch>
            <a:fillRect/>
          </a:stretch>
        </p:blipFill>
        <p:spPr>
          <a:xfrm>
            <a:off x="1480759" y="2431082"/>
            <a:ext cx="4334632" cy="3468925"/>
          </a:xfrm>
          <a:prstGeom prst="rect">
            <a:avLst/>
          </a:prstGeom>
        </p:spPr>
      </p:pic>
      <p:sp>
        <p:nvSpPr>
          <p:cNvPr id="13314"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33B34E4A-5E9A-45F6-BF8A-B859AAAF2374}"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13315"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13316"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6C411C38-3870-4BE1-88DC-91030545013C}" type="slidenum">
              <a:rPr lang="de-DE" altLang="de-DE" sz="1200" b="0">
                <a:solidFill>
                  <a:schemeClr val="bg1"/>
                </a:solidFill>
              </a:rPr>
              <a:pPr>
                <a:spcBef>
                  <a:spcPct val="0"/>
                </a:spcBef>
              </a:pPr>
              <a:t>5</a:t>
            </a:fld>
            <a:endParaRPr lang="de-DE" altLang="de-DE" sz="1200" b="0">
              <a:solidFill>
                <a:schemeClr val="bg1"/>
              </a:solidFill>
            </a:endParaRPr>
          </a:p>
        </p:txBody>
      </p:sp>
    </p:spTree>
    <p:extLst>
      <p:ext uri="{BB962C8B-B14F-4D97-AF65-F5344CB8AC3E}">
        <p14:creationId xmlns:p14="http://schemas.microsoft.com/office/powerpoint/2010/main" val="2839023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2. Medizinprodukte als Arbeitsmittel</a:t>
            </a:r>
            <a:endParaRPr lang="de-DE" dirty="0"/>
          </a:p>
        </p:txBody>
      </p:sp>
      <p:sp>
        <p:nvSpPr>
          <p:cNvPr id="15366" name="Rectangle 3"/>
          <p:cNvSpPr>
            <a:spLocks noGrp="1" noChangeArrowheads="1"/>
          </p:cNvSpPr>
          <p:nvPr>
            <p:ph idx="1"/>
          </p:nvPr>
        </p:nvSpPr>
        <p:spPr>
          <a:noFill/>
        </p:spPr>
        <p:txBody>
          <a:bodyPr/>
          <a:lstStyle/>
          <a:p>
            <a:pPr lvl="1" eaLnBrk="1" hangingPunct="1"/>
            <a:r>
              <a:rPr lang="de-DE" altLang="de-DE" b="1" dirty="0" smtClean="0">
                <a:solidFill>
                  <a:srgbClr val="6F6F6F"/>
                </a:solidFill>
              </a:rPr>
              <a:t>Besonderheit</a:t>
            </a:r>
            <a:r>
              <a:rPr lang="de-DE" altLang="de-DE" dirty="0" smtClean="0">
                <a:solidFill>
                  <a:srgbClr val="6F6F6F"/>
                </a:solidFill>
              </a:rPr>
              <a:t>: Medizinprodukte sind </a:t>
            </a:r>
            <a:r>
              <a:rPr lang="de-DE" altLang="de-DE" b="1" dirty="0" smtClean="0">
                <a:solidFill>
                  <a:srgbClr val="6F6F6F"/>
                </a:solidFill>
              </a:rPr>
              <a:t>Arbeitsmittel</a:t>
            </a:r>
            <a:r>
              <a:rPr lang="de-DE" altLang="de-DE" dirty="0" smtClean="0">
                <a:solidFill>
                  <a:srgbClr val="6F6F6F"/>
                </a:solidFill>
              </a:rPr>
              <a:t> mit </a:t>
            </a:r>
            <a:br>
              <a:rPr lang="de-DE" altLang="de-DE" dirty="0" smtClean="0">
                <a:solidFill>
                  <a:srgbClr val="6F6F6F"/>
                </a:solidFill>
              </a:rPr>
            </a:br>
            <a:r>
              <a:rPr lang="de-DE" altLang="de-DE" b="1" dirty="0" smtClean="0">
                <a:solidFill>
                  <a:srgbClr val="6F6F6F"/>
                </a:solidFill>
              </a:rPr>
              <a:t>zwei Schnittstellen </a:t>
            </a:r>
            <a:r>
              <a:rPr lang="de-DE" altLang="de-DE" dirty="0" smtClean="0">
                <a:solidFill>
                  <a:srgbClr val="6F6F6F"/>
                </a:solidFill>
              </a:rPr>
              <a:t>zum Menschen (Patient und Anwender).</a:t>
            </a:r>
          </a:p>
          <a:p>
            <a:pPr lvl="1" eaLnBrk="1" hangingPunct="1"/>
            <a:endParaRPr lang="de-DE" altLang="de-DE" b="1" dirty="0" smtClean="0">
              <a:solidFill>
                <a:srgbClr val="6F6F6F"/>
              </a:solidFill>
            </a:endParaRPr>
          </a:p>
          <a:p>
            <a:pPr lvl="1" eaLnBrk="1" hangingPunct="1"/>
            <a:endParaRPr lang="de-DE" altLang="de-DE" b="1" dirty="0" smtClean="0">
              <a:solidFill>
                <a:srgbClr val="6F6F6F"/>
              </a:solidFill>
            </a:endParaRPr>
          </a:p>
          <a:p>
            <a:pPr lvl="1" eaLnBrk="1" hangingPunct="1"/>
            <a:endParaRPr lang="de-DE" altLang="de-DE" b="1" dirty="0" smtClean="0">
              <a:solidFill>
                <a:srgbClr val="6F6F6F"/>
              </a:solidFill>
            </a:endParaRPr>
          </a:p>
          <a:p>
            <a:pPr lvl="1" eaLnBrk="1" hangingPunct="1"/>
            <a:endParaRPr lang="de-DE" altLang="de-DE" b="1" dirty="0" smtClean="0">
              <a:solidFill>
                <a:srgbClr val="6F6F6F"/>
              </a:solidFill>
            </a:endParaRPr>
          </a:p>
          <a:p>
            <a:pPr lvl="1" eaLnBrk="1" hangingPunct="1"/>
            <a:endParaRPr lang="de-DE" altLang="de-DE" b="1" dirty="0">
              <a:solidFill>
                <a:srgbClr val="6F6F6F"/>
              </a:solidFill>
            </a:endParaRPr>
          </a:p>
          <a:p>
            <a:pPr lvl="1" eaLnBrk="1" hangingPunct="1"/>
            <a:endParaRPr lang="de-DE" altLang="de-DE" b="1" dirty="0" smtClean="0">
              <a:solidFill>
                <a:srgbClr val="6F6F6F"/>
              </a:solidFill>
            </a:endParaRPr>
          </a:p>
          <a:p>
            <a:pPr lvl="1" eaLnBrk="1" hangingPunct="1"/>
            <a:endParaRPr lang="de-DE" altLang="de-DE" b="1" dirty="0" smtClean="0">
              <a:solidFill>
                <a:srgbClr val="6F6F6F"/>
              </a:solidFill>
            </a:endParaRPr>
          </a:p>
          <a:p>
            <a:pPr marL="346075" lvl="2" indent="-342900"/>
            <a:r>
              <a:rPr lang="de-DE" altLang="de-DE" b="1" dirty="0">
                <a:solidFill>
                  <a:srgbClr val="6F6F6F"/>
                </a:solidFill>
                <a:cs typeface="Arial" panose="020B0604020202020204" pitchFamily="34" charset="0"/>
              </a:rPr>
              <a:t>Funktionalität:</a:t>
            </a:r>
            <a:r>
              <a:rPr lang="de-DE" altLang="de-DE" dirty="0">
                <a:solidFill>
                  <a:srgbClr val="6F6F6F"/>
                </a:solidFill>
                <a:cs typeface="Arial" panose="020B0604020202020204" pitchFamily="34" charset="0"/>
              </a:rPr>
              <a:t> Interaktion zwischen Patient und Medizinprodukt. </a:t>
            </a:r>
            <a:br>
              <a:rPr lang="de-DE" altLang="de-DE" dirty="0">
                <a:solidFill>
                  <a:srgbClr val="6F6F6F"/>
                </a:solidFill>
                <a:cs typeface="Arial" panose="020B0604020202020204" pitchFamily="34" charset="0"/>
              </a:rPr>
            </a:br>
            <a:r>
              <a:rPr lang="de-DE" altLang="de-DE" dirty="0">
                <a:solidFill>
                  <a:srgbClr val="6F6F6F"/>
                </a:solidFill>
                <a:cs typeface="Arial" panose="020B0604020202020204" pitchFamily="34" charset="0"/>
              </a:rPr>
              <a:t>Durch sie wird der Behandlungsprozess unterstützt bzw. ermöglicht.</a:t>
            </a:r>
          </a:p>
          <a:p>
            <a:pPr marL="346075" lvl="2" indent="-342900"/>
            <a:r>
              <a:rPr lang="de-DE" altLang="de-DE" b="1" dirty="0">
                <a:solidFill>
                  <a:srgbClr val="6F6F6F"/>
                </a:solidFill>
                <a:cs typeface="Arial" panose="020B0604020202020204" pitchFamily="34" charset="0"/>
              </a:rPr>
              <a:t>Usability/Bedienbarkeit:</a:t>
            </a:r>
            <a:r>
              <a:rPr lang="de-DE" altLang="de-DE" dirty="0">
                <a:solidFill>
                  <a:srgbClr val="6F6F6F"/>
                </a:solidFill>
                <a:cs typeface="Arial" panose="020B0604020202020204" pitchFamily="34" charset="0"/>
              </a:rPr>
              <a:t> Interaktion zwischen Anwender und Medizinprodukt. Durch sie wird der Einsatz bzw. die Anwendung des Gerätes ermöglicht.</a:t>
            </a:r>
          </a:p>
          <a:p>
            <a:pPr lvl="1" eaLnBrk="1" hangingPunct="1"/>
            <a:endParaRPr lang="de-DE" altLang="de-DE" b="1" dirty="0">
              <a:solidFill>
                <a:srgbClr val="6F6F6F"/>
              </a:solidFill>
            </a:endParaRPr>
          </a:p>
          <a:p>
            <a:pPr lvl="1" eaLnBrk="1" hangingPunct="1"/>
            <a:endParaRPr lang="de-DE" altLang="de-DE" dirty="0" smtClean="0">
              <a:solidFill>
                <a:srgbClr val="6F6F6F"/>
              </a:solidFill>
            </a:endParaRPr>
          </a:p>
          <a:p>
            <a:pPr lvl="1" eaLnBrk="1" hangingPunct="1"/>
            <a:endParaRPr lang="de-DE" altLang="de-DE" dirty="0" smtClean="0">
              <a:solidFill>
                <a:srgbClr val="6F6F6F"/>
              </a:solidFill>
            </a:endParaRPr>
          </a:p>
          <a:p>
            <a:pPr lvl="1" eaLnBrk="1" hangingPunct="1"/>
            <a:endParaRPr lang="de-DE" altLang="de-DE" dirty="0" smtClean="0">
              <a:solidFill>
                <a:srgbClr val="6F6F6F"/>
              </a:solidFill>
            </a:endParaRPr>
          </a:p>
        </p:txBody>
      </p:sp>
      <p:pic>
        <p:nvPicPr>
          <p:cNvPr id="4" name="Grafik 3" title="Nur eine Schmuckgrafik"/>
          <p:cNvPicPr>
            <a:picLocks noChangeAspect="1"/>
          </p:cNvPicPr>
          <p:nvPr/>
        </p:nvPicPr>
        <p:blipFill>
          <a:blip r:embed="rId3"/>
          <a:stretch>
            <a:fillRect/>
          </a:stretch>
        </p:blipFill>
        <p:spPr>
          <a:xfrm>
            <a:off x="2002181" y="2368204"/>
            <a:ext cx="8187638" cy="2121592"/>
          </a:xfrm>
          <a:prstGeom prst="rect">
            <a:avLst/>
          </a:prstGeom>
        </p:spPr>
      </p:pic>
      <p:sp>
        <p:nvSpPr>
          <p:cNvPr id="15362"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FAFD3414-04AC-4FF6-AA61-A9DFE346E7C8}"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15363"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15364"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E00AFB8D-9FF3-4D66-AFDD-FC0A616AF51F}" type="slidenum">
              <a:rPr lang="de-DE" altLang="de-DE" sz="1200" b="0">
                <a:solidFill>
                  <a:schemeClr val="bg1"/>
                </a:solidFill>
              </a:rPr>
              <a:pPr>
                <a:spcBef>
                  <a:spcPct val="0"/>
                </a:spcBef>
              </a:pPr>
              <a:t>6</a:t>
            </a:fld>
            <a:endParaRPr lang="de-DE" altLang="de-DE" sz="1200" b="0">
              <a:solidFill>
                <a:schemeClr val="bg1"/>
              </a:solidFill>
            </a:endParaRPr>
          </a:p>
        </p:txBody>
      </p:sp>
    </p:spTree>
    <p:extLst>
      <p:ext uri="{BB962C8B-B14F-4D97-AF65-F5344CB8AC3E}">
        <p14:creationId xmlns:p14="http://schemas.microsoft.com/office/powerpoint/2010/main" val="1898857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2. Medizinprodukte als Arbeitsmittel</a:t>
            </a:r>
            <a:endParaRPr lang="de-DE" dirty="0"/>
          </a:p>
        </p:txBody>
      </p:sp>
      <p:sp>
        <p:nvSpPr>
          <p:cNvPr id="15366" name="Rectangle 3"/>
          <p:cNvSpPr>
            <a:spLocks noGrp="1" noChangeArrowheads="1"/>
          </p:cNvSpPr>
          <p:nvPr>
            <p:ph idx="1"/>
          </p:nvPr>
        </p:nvSpPr>
        <p:spPr>
          <a:xfrm>
            <a:off x="719667" y="1484314"/>
            <a:ext cx="6744485" cy="4897437"/>
          </a:xfrm>
        </p:spPr>
        <p:txBody>
          <a:bodyPr/>
          <a:lstStyle/>
          <a:p>
            <a:pPr marL="3175" lvl="2" indent="0">
              <a:buNone/>
              <a:defRPr/>
            </a:pPr>
            <a:r>
              <a:rPr lang="de-DE" sz="2200" b="1" dirty="0" smtClean="0">
                <a:solidFill>
                  <a:srgbClr val="6F6F6F"/>
                </a:solidFill>
                <a:cs typeface="Arial" panose="020B0604020202020204" pitchFamily="34" charset="0"/>
              </a:rPr>
              <a:t>Besonderheiten: </a:t>
            </a:r>
            <a:r>
              <a:rPr lang="de-DE" sz="2200" dirty="0">
                <a:solidFill>
                  <a:srgbClr val="6F6F6F"/>
                </a:solidFill>
                <a:cs typeface="Arial" panose="020B0604020202020204" pitchFamily="34" charset="0"/>
              </a:rPr>
              <a:t>Medizinprodukte werden </a:t>
            </a:r>
            <a:r>
              <a:rPr lang="de-DE" sz="2200" dirty="0" smtClean="0">
                <a:solidFill>
                  <a:srgbClr val="6F6F6F"/>
                </a:solidFill>
                <a:cs typeface="Arial" panose="020B0604020202020204" pitchFamily="34" charset="0"/>
              </a:rPr>
              <a:t>häufig</a:t>
            </a:r>
            <a:endParaRPr lang="de-DE" sz="2200" b="1" dirty="0" smtClean="0">
              <a:solidFill>
                <a:srgbClr val="6F6F6F"/>
              </a:solidFill>
              <a:cs typeface="Arial" panose="020B0604020202020204" pitchFamily="34" charset="0"/>
            </a:endParaRPr>
          </a:p>
          <a:p>
            <a:pPr marL="346075" lvl="2" indent="-342900">
              <a:buFont typeface="Wingdings" panose="05000000000000000000" pitchFamily="2" charset="2"/>
              <a:buChar char="§"/>
              <a:defRPr/>
            </a:pPr>
            <a:r>
              <a:rPr lang="de-DE" sz="2200" dirty="0" smtClean="0">
                <a:solidFill>
                  <a:srgbClr val="6F6F6F"/>
                </a:solidFill>
                <a:cs typeface="Arial" panose="020B0604020202020204" pitchFamily="34" charset="0"/>
              </a:rPr>
              <a:t>von </a:t>
            </a:r>
            <a:r>
              <a:rPr lang="de-DE" sz="2200" b="1" dirty="0" smtClean="0">
                <a:solidFill>
                  <a:srgbClr val="6F6F6F"/>
                </a:solidFill>
                <a:cs typeface="Arial" panose="020B0604020202020204" pitchFamily="34" charset="0"/>
              </a:rPr>
              <a:t>verschiedenen </a:t>
            </a:r>
            <a:r>
              <a:rPr lang="de-DE" sz="2200" b="1" dirty="0">
                <a:solidFill>
                  <a:srgbClr val="6F6F6F"/>
                </a:solidFill>
                <a:cs typeface="Arial" panose="020B0604020202020204" pitchFamily="34" charset="0"/>
              </a:rPr>
              <a:t>Anwendern </a:t>
            </a:r>
            <a:r>
              <a:rPr lang="de-DE" sz="2200" b="1" dirty="0" smtClean="0">
                <a:solidFill>
                  <a:srgbClr val="6F6F6F"/>
                </a:solidFill>
                <a:cs typeface="Arial" panose="020B0604020202020204" pitchFamily="34" charset="0"/>
              </a:rPr>
              <a:t/>
            </a:r>
            <a:br>
              <a:rPr lang="de-DE" sz="2200" b="1" dirty="0" smtClean="0">
                <a:solidFill>
                  <a:srgbClr val="6F6F6F"/>
                </a:solidFill>
                <a:cs typeface="Arial" panose="020B0604020202020204" pitchFamily="34" charset="0"/>
              </a:rPr>
            </a:br>
            <a:r>
              <a:rPr lang="de-DE" sz="2200" dirty="0" smtClean="0">
                <a:solidFill>
                  <a:srgbClr val="6F6F6F"/>
                </a:solidFill>
                <a:cs typeface="Arial" panose="020B0604020202020204" pitchFamily="34" charset="0"/>
              </a:rPr>
              <a:t>eingesetzt (</a:t>
            </a:r>
            <a:r>
              <a:rPr lang="de-DE" sz="2200" dirty="0">
                <a:solidFill>
                  <a:srgbClr val="6F6F6F"/>
                </a:solidFill>
                <a:cs typeface="Arial" panose="020B0604020202020204" pitchFamily="34" charset="0"/>
              </a:rPr>
              <a:t>z.B. ärztliches oder </a:t>
            </a:r>
            <a:r>
              <a:rPr lang="de-DE" sz="2200" dirty="0" smtClean="0">
                <a:solidFill>
                  <a:srgbClr val="6F6F6F"/>
                </a:solidFill>
                <a:cs typeface="Arial" panose="020B0604020202020204" pitchFamily="34" charset="0"/>
              </a:rPr>
              <a:t/>
            </a:r>
            <a:br>
              <a:rPr lang="de-DE" sz="2200" dirty="0" smtClean="0">
                <a:solidFill>
                  <a:srgbClr val="6F6F6F"/>
                </a:solidFill>
                <a:cs typeface="Arial" panose="020B0604020202020204" pitchFamily="34" charset="0"/>
              </a:rPr>
            </a:br>
            <a:r>
              <a:rPr lang="de-DE" sz="2200" dirty="0" smtClean="0">
                <a:solidFill>
                  <a:srgbClr val="6F6F6F"/>
                </a:solidFill>
                <a:cs typeface="Arial" panose="020B0604020202020204" pitchFamily="34" charset="0"/>
              </a:rPr>
              <a:t>pflegerisches Personal</a:t>
            </a:r>
            <a:r>
              <a:rPr lang="de-DE" sz="2200" dirty="0">
                <a:solidFill>
                  <a:srgbClr val="6F6F6F"/>
                </a:solidFill>
                <a:cs typeface="Arial" panose="020B0604020202020204" pitchFamily="34" charset="0"/>
              </a:rPr>
              <a:t>, Patient </a:t>
            </a:r>
            <a:r>
              <a:rPr lang="de-DE" sz="2200" dirty="0" smtClean="0">
                <a:solidFill>
                  <a:srgbClr val="6F6F6F"/>
                </a:solidFill>
                <a:cs typeface="Arial" panose="020B0604020202020204" pitchFamily="34" charset="0"/>
              </a:rPr>
              <a:t/>
            </a:r>
            <a:br>
              <a:rPr lang="de-DE" sz="2200" dirty="0" smtClean="0">
                <a:solidFill>
                  <a:srgbClr val="6F6F6F"/>
                </a:solidFill>
                <a:cs typeface="Arial" panose="020B0604020202020204" pitchFamily="34" charset="0"/>
              </a:rPr>
            </a:br>
            <a:r>
              <a:rPr lang="de-DE" sz="2200" dirty="0" smtClean="0">
                <a:solidFill>
                  <a:srgbClr val="6F6F6F"/>
                </a:solidFill>
                <a:cs typeface="Arial" panose="020B0604020202020204" pitchFamily="34" charset="0"/>
              </a:rPr>
              <a:t>selbst </a:t>
            </a:r>
            <a:r>
              <a:rPr lang="de-DE" sz="2200" dirty="0">
                <a:solidFill>
                  <a:srgbClr val="6F6F6F"/>
                </a:solidFill>
                <a:cs typeface="Arial" panose="020B0604020202020204" pitchFamily="34" charset="0"/>
              </a:rPr>
              <a:t>oder Angehörige</a:t>
            </a:r>
            <a:r>
              <a:rPr lang="de-DE" sz="2200" dirty="0" smtClean="0">
                <a:solidFill>
                  <a:srgbClr val="6F6F6F"/>
                </a:solidFill>
                <a:cs typeface="Arial" panose="020B0604020202020204" pitchFamily="34" charset="0"/>
              </a:rPr>
              <a:t>)</a:t>
            </a:r>
            <a:endParaRPr lang="de-DE" sz="2200" dirty="0">
              <a:solidFill>
                <a:srgbClr val="6F6F6F"/>
              </a:solidFill>
              <a:cs typeface="Arial" panose="020B0604020202020204" pitchFamily="34" charset="0"/>
            </a:endParaRPr>
          </a:p>
          <a:p>
            <a:pPr marL="346075" lvl="2" indent="-342900">
              <a:buFont typeface="Wingdings" panose="05000000000000000000" pitchFamily="2" charset="2"/>
              <a:buChar char="§"/>
              <a:defRPr/>
            </a:pPr>
            <a:r>
              <a:rPr lang="de-DE" sz="2200" dirty="0" smtClean="0">
                <a:solidFill>
                  <a:srgbClr val="6F6F6F"/>
                </a:solidFill>
                <a:cs typeface="Arial" panose="020B0604020202020204" pitchFamily="34" charset="0"/>
              </a:rPr>
              <a:t>in unterschiedlichen </a:t>
            </a:r>
            <a:r>
              <a:rPr lang="de-DE" sz="2200" b="1" dirty="0">
                <a:solidFill>
                  <a:srgbClr val="6F6F6F"/>
                </a:solidFill>
                <a:cs typeface="Arial" panose="020B0604020202020204" pitchFamily="34" charset="0"/>
              </a:rPr>
              <a:t>Arbeitssystemen </a:t>
            </a:r>
            <a:r>
              <a:rPr lang="de-DE" sz="2200" b="1" dirty="0" smtClean="0">
                <a:solidFill>
                  <a:srgbClr val="6F6F6F"/>
                </a:solidFill>
                <a:cs typeface="Arial" panose="020B0604020202020204" pitchFamily="34" charset="0"/>
              </a:rPr>
              <a:t/>
            </a:r>
            <a:br>
              <a:rPr lang="de-DE" sz="2200" b="1" dirty="0" smtClean="0">
                <a:solidFill>
                  <a:srgbClr val="6F6F6F"/>
                </a:solidFill>
                <a:cs typeface="Arial" panose="020B0604020202020204" pitchFamily="34" charset="0"/>
              </a:rPr>
            </a:br>
            <a:r>
              <a:rPr lang="de-DE" sz="2200" dirty="0" smtClean="0">
                <a:solidFill>
                  <a:srgbClr val="6F6F6F"/>
                </a:solidFill>
                <a:cs typeface="Arial" panose="020B0604020202020204" pitchFamily="34" charset="0"/>
              </a:rPr>
              <a:t>eingesetzt (</a:t>
            </a:r>
            <a:r>
              <a:rPr lang="de-DE" sz="2200" dirty="0">
                <a:solidFill>
                  <a:srgbClr val="6F6F6F"/>
                </a:solidFill>
                <a:cs typeface="Arial" panose="020B0604020202020204" pitchFamily="34" charset="0"/>
              </a:rPr>
              <a:t>z.B. Krankenhaus, </a:t>
            </a:r>
            <a:r>
              <a:rPr lang="de-DE" sz="2200" dirty="0" smtClean="0">
                <a:solidFill>
                  <a:srgbClr val="6F6F6F"/>
                </a:solidFill>
                <a:cs typeface="Arial" panose="020B0604020202020204" pitchFamily="34" charset="0"/>
              </a:rPr>
              <a:t/>
            </a:r>
            <a:br>
              <a:rPr lang="de-DE" sz="2200" dirty="0" smtClean="0">
                <a:solidFill>
                  <a:srgbClr val="6F6F6F"/>
                </a:solidFill>
                <a:cs typeface="Arial" panose="020B0604020202020204" pitchFamily="34" charset="0"/>
              </a:rPr>
            </a:br>
            <a:r>
              <a:rPr lang="de-DE" sz="2200" dirty="0" smtClean="0">
                <a:solidFill>
                  <a:srgbClr val="6F6F6F"/>
                </a:solidFill>
                <a:cs typeface="Arial" panose="020B0604020202020204" pitchFamily="34" charset="0"/>
              </a:rPr>
              <a:t>Pflegeheim oder </a:t>
            </a:r>
            <a:r>
              <a:rPr lang="de-DE" sz="2200" dirty="0">
                <a:solidFill>
                  <a:srgbClr val="6F6F6F"/>
                </a:solidFill>
                <a:cs typeface="Arial" panose="020B0604020202020204" pitchFamily="34" charset="0"/>
              </a:rPr>
              <a:t>Arztpraxis</a:t>
            </a:r>
            <a:r>
              <a:rPr lang="de-DE" sz="2200" dirty="0" smtClean="0">
                <a:solidFill>
                  <a:srgbClr val="6F6F6F"/>
                </a:solidFill>
                <a:cs typeface="Arial" panose="020B0604020202020204" pitchFamily="34" charset="0"/>
              </a:rPr>
              <a:t>)</a:t>
            </a:r>
            <a:endParaRPr lang="de-DE" sz="2200" dirty="0">
              <a:solidFill>
                <a:srgbClr val="6F6F6F"/>
              </a:solidFill>
              <a:cs typeface="Arial" panose="020B0604020202020204" pitchFamily="34" charset="0"/>
            </a:endParaRPr>
          </a:p>
          <a:p>
            <a:pPr marL="346075" lvl="2" indent="-342900">
              <a:buFont typeface="Wingdings" panose="05000000000000000000" pitchFamily="2" charset="2"/>
              <a:buChar char="§"/>
              <a:defRPr/>
            </a:pPr>
            <a:r>
              <a:rPr lang="de-DE" sz="2200" dirty="0" smtClean="0">
                <a:solidFill>
                  <a:srgbClr val="6F6F6F"/>
                </a:solidFill>
                <a:cs typeface="Arial" panose="020B0604020202020204" pitchFamily="34" charset="0"/>
              </a:rPr>
              <a:t>so eingesetzt, dass sie </a:t>
            </a:r>
            <a:r>
              <a:rPr lang="de-DE" sz="2200" b="1" dirty="0">
                <a:solidFill>
                  <a:srgbClr val="6F6F6F"/>
                </a:solidFill>
                <a:cs typeface="Arial" panose="020B0604020202020204" pitchFamily="34" charset="0"/>
              </a:rPr>
              <a:t>unmittelbar auf den Körper eines Patienten </a:t>
            </a:r>
            <a:r>
              <a:rPr lang="de-DE" sz="2200" dirty="0" smtClean="0">
                <a:solidFill>
                  <a:srgbClr val="6F6F6F"/>
                </a:solidFill>
                <a:cs typeface="Arial" panose="020B0604020202020204" pitchFamily="34" charset="0"/>
              </a:rPr>
              <a:t>einwirken </a:t>
            </a:r>
            <a:r>
              <a:rPr lang="de-DE" sz="2200" dirty="0" smtClean="0">
                <a:solidFill>
                  <a:srgbClr val="6F6F6F"/>
                </a:solidFill>
                <a:cs typeface="Arial" panose="020B0604020202020204" pitchFamily="34" charset="0"/>
                <a:sym typeface="Wingdings" panose="05000000000000000000" pitchFamily="2" charset="2"/>
              </a:rPr>
              <a:t> </a:t>
            </a:r>
            <a:r>
              <a:rPr lang="de-DE" sz="2200" b="1" dirty="0" smtClean="0">
                <a:solidFill>
                  <a:srgbClr val="6F6F6F"/>
                </a:solidFill>
                <a:cs typeface="Arial" panose="020B0604020202020204" pitchFamily="34" charset="0"/>
              </a:rPr>
              <a:t>besondere </a:t>
            </a:r>
            <a:r>
              <a:rPr lang="de-DE" sz="2200" b="1" dirty="0">
                <a:solidFill>
                  <a:srgbClr val="6F6F6F"/>
                </a:solidFill>
                <a:cs typeface="Arial" panose="020B0604020202020204" pitchFamily="34" charset="0"/>
              </a:rPr>
              <a:t>Verantwortung</a:t>
            </a:r>
            <a:r>
              <a:rPr lang="de-DE" sz="2200" dirty="0">
                <a:solidFill>
                  <a:srgbClr val="6F6F6F"/>
                </a:solidFill>
                <a:cs typeface="Arial" panose="020B0604020202020204" pitchFamily="34" charset="0"/>
              </a:rPr>
              <a:t> </a:t>
            </a:r>
            <a:r>
              <a:rPr lang="de-DE" sz="2200" dirty="0" smtClean="0">
                <a:solidFill>
                  <a:srgbClr val="6F6F6F"/>
                </a:solidFill>
                <a:cs typeface="Arial" panose="020B0604020202020204" pitchFamily="34" charset="0"/>
              </a:rPr>
              <a:t>für </a:t>
            </a:r>
            <a:r>
              <a:rPr lang="de-DE" sz="2200" dirty="0">
                <a:solidFill>
                  <a:srgbClr val="6F6F6F"/>
                </a:solidFill>
                <a:cs typeface="Arial" panose="020B0604020202020204" pitchFamily="34" charset="0"/>
              </a:rPr>
              <a:t>den </a:t>
            </a:r>
            <a:r>
              <a:rPr lang="de-DE" sz="2200" dirty="0" smtClean="0">
                <a:solidFill>
                  <a:srgbClr val="6F6F6F"/>
                </a:solidFill>
                <a:cs typeface="Arial" panose="020B0604020202020204" pitchFamily="34" charset="0"/>
              </a:rPr>
              <a:t>Anwender </a:t>
            </a:r>
            <a:endParaRPr lang="de-DE" sz="2200" dirty="0">
              <a:solidFill>
                <a:srgbClr val="6F6F6F"/>
              </a:solidFill>
              <a:cs typeface="Arial" panose="020B0604020202020204" pitchFamily="34" charset="0"/>
            </a:endParaRPr>
          </a:p>
          <a:p>
            <a:pPr lvl="1" eaLnBrk="1" hangingPunct="1">
              <a:defRPr/>
            </a:pPr>
            <a:endParaRPr lang="de-DE" altLang="de-DE" sz="2200" b="1" dirty="0">
              <a:solidFill>
                <a:srgbClr val="6F6F6F"/>
              </a:solidFill>
            </a:endParaRPr>
          </a:p>
          <a:p>
            <a:pPr lvl="1" eaLnBrk="1" hangingPunct="1">
              <a:defRPr/>
            </a:pPr>
            <a:endParaRPr lang="de-DE" altLang="de-DE" sz="2200" dirty="0" smtClean="0">
              <a:solidFill>
                <a:srgbClr val="6F6F6F"/>
              </a:solidFill>
            </a:endParaRPr>
          </a:p>
          <a:p>
            <a:pPr lvl="1" eaLnBrk="1" hangingPunct="1">
              <a:defRPr/>
            </a:pPr>
            <a:endParaRPr lang="de-DE" altLang="de-DE" sz="2200" dirty="0" smtClean="0">
              <a:solidFill>
                <a:srgbClr val="6F6F6F"/>
              </a:solidFill>
            </a:endParaRPr>
          </a:p>
          <a:p>
            <a:pPr lvl="1" eaLnBrk="1" hangingPunct="1">
              <a:defRPr/>
            </a:pPr>
            <a:endParaRPr lang="de-DE" altLang="de-DE" sz="2200" dirty="0" smtClean="0">
              <a:solidFill>
                <a:srgbClr val="6F6F6F"/>
              </a:solidFill>
            </a:endParaRPr>
          </a:p>
        </p:txBody>
      </p:sp>
      <p:pic>
        <p:nvPicPr>
          <p:cNvPr id="2" name="Grafik 1" descr="Person in OP-Kleidung in einem Operationssaal, dahinter eine Person, die auf einer Liege liegt uns beatmet wird."/>
          <p:cNvPicPr>
            <a:picLocks noChangeAspect="1"/>
          </p:cNvPicPr>
          <p:nvPr/>
        </p:nvPicPr>
        <p:blipFill>
          <a:blip r:embed="rId3"/>
          <a:stretch>
            <a:fillRect/>
          </a:stretch>
        </p:blipFill>
        <p:spPr>
          <a:xfrm>
            <a:off x="7824192" y="1844824"/>
            <a:ext cx="3895514" cy="3590791"/>
          </a:xfrm>
          <a:prstGeom prst="rect">
            <a:avLst/>
          </a:prstGeom>
        </p:spPr>
      </p:pic>
      <p:sp>
        <p:nvSpPr>
          <p:cNvPr id="17410"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8A0876EE-6C6D-4B7E-A427-91D706714161}"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17411"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17412"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DA0C3830-9F12-4F95-9010-B6B8D0603910}" type="slidenum">
              <a:rPr lang="de-DE" altLang="de-DE" sz="1200" b="0">
                <a:solidFill>
                  <a:schemeClr val="bg1"/>
                </a:solidFill>
              </a:rPr>
              <a:pPr>
                <a:spcBef>
                  <a:spcPct val="0"/>
                </a:spcBef>
              </a:pPr>
              <a:t>7</a:t>
            </a:fld>
            <a:endParaRPr lang="de-DE" altLang="de-DE" sz="1200" b="0">
              <a:solidFill>
                <a:schemeClr val="bg1"/>
              </a:solidFill>
            </a:endParaRPr>
          </a:p>
        </p:txBody>
      </p:sp>
    </p:spTree>
    <p:extLst>
      <p:ext uri="{BB962C8B-B14F-4D97-AF65-F5344CB8AC3E}">
        <p14:creationId xmlns:p14="http://schemas.microsoft.com/office/powerpoint/2010/main" val="3534780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2. Medizinprodukte als Arbeitsmittel</a:t>
            </a:r>
            <a:endParaRPr lang="de-DE" dirty="0"/>
          </a:p>
        </p:txBody>
      </p:sp>
      <p:sp>
        <p:nvSpPr>
          <p:cNvPr id="15366" name="Rectangle 3"/>
          <p:cNvSpPr>
            <a:spLocks noGrp="1" noChangeArrowheads="1"/>
          </p:cNvSpPr>
          <p:nvPr>
            <p:ph idx="1"/>
          </p:nvPr>
        </p:nvSpPr>
        <p:spPr/>
        <p:txBody>
          <a:bodyPr/>
          <a:lstStyle/>
          <a:p>
            <a:pPr marL="3175" lvl="2" indent="0">
              <a:buNone/>
              <a:defRPr/>
            </a:pPr>
            <a:r>
              <a:rPr lang="de-DE" sz="2400" b="1" dirty="0" smtClean="0">
                <a:solidFill>
                  <a:srgbClr val="6F6F6F"/>
                </a:solidFill>
                <a:cs typeface="Arial" panose="020B0604020202020204" pitchFamily="34" charset="0"/>
              </a:rPr>
              <a:t>Praxisübung </a:t>
            </a:r>
            <a:r>
              <a:rPr lang="de-DE" sz="2400" b="1" dirty="0" smtClean="0">
                <a:solidFill>
                  <a:srgbClr val="6F6F6F"/>
                </a:solidFill>
                <a:cs typeface="Arial" panose="020B0604020202020204" pitchFamily="34" charset="0"/>
                <a:sym typeface="Wingdings" panose="05000000000000000000" pitchFamily="2" charset="2"/>
              </a:rPr>
              <a:t> </a:t>
            </a:r>
            <a:r>
              <a:rPr lang="de-DE" sz="2400" b="1" dirty="0" smtClean="0">
                <a:solidFill>
                  <a:srgbClr val="6F6F6F"/>
                </a:solidFill>
                <a:cs typeface="Arial" panose="020B0604020202020204" pitchFamily="34" charset="0"/>
              </a:rPr>
              <a:t>Aufgabenstellung: </a:t>
            </a:r>
            <a:endParaRPr lang="de-DE" sz="2400" b="1" dirty="0">
              <a:solidFill>
                <a:srgbClr val="6F6F6F"/>
              </a:solidFill>
              <a:cs typeface="Arial" panose="020B0604020202020204" pitchFamily="34" charset="0"/>
            </a:endParaRPr>
          </a:p>
          <a:p>
            <a:pPr marL="3175" lvl="2" indent="0">
              <a:spcAft>
                <a:spcPts val="1200"/>
              </a:spcAft>
              <a:buNone/>
              <a:defRPr/>
            </a:pPr>
            <a:r>
              <a:rPr lang="de-DE" sz="2400" dirty="0">
                <a:solidFill>
                  <a:srgbClr val="6F6F6F"/>
                </a:solidFill>
                <a:cs typeface="Arial" panose="020B0604020202020204" pitchFamily="34" charset="0"/>
              </a:rPr>
              <a:t>Ermitteln Sie </a:t>
            </a:r>
            <a:r>
              <a:rPr lang="de-DE" sz="2400" b="1" dirty="0">
                <a:solidFill>
                  <a:srgbClr val="6F6F6F"/>
                </a:solidFill>
                <a:cs typeface="Arial" panose="020B0604020202020204" pitchFamily="34" charset="0"/>
              </a:rPr>
              <a:t>Anforderungen</a:t>
            </a:r>
            <a:r>
              <a:rPr lang="de-DE" sz="2400" dirty="0">
                <a:solidFill>
                  <a:srgbClr val="6F6F6F"/>
                </a:solidFill>
                <a:cs typeface="Arial" panose="020B0604020202020204" pitchFamily="34" charset="0"/>
              </a:rPr>
              <a:t> zur </a:t>
            </a:r>
            <a:r>
              <a:rPr lang="de-DE" sz="2400" b="1" dirty="0">
                <a:solidFill>
                  <a:srgbClr val="6F6F6F"/>
                </a:solidFill>
                <a:cs typeface="Arial" panose="020B0604020202020204" pitchFamily="34" charset="0"/>
              </a:rPr>
              <a:t>ergonomischen Gestaltung </a:t>
            </a:r>
            <a:r>
              <a:rPr lang="de-DE" sz="2400" dirty="0">
                <a:solidFill>
                  <a:srgbClr val="6F6F6F"/>
                </a:solidFill>
                <a:cs typeface="Arial" panose="020B0604020202020204" pitchFamily="34" charset="0"/>
              </a:rPr>
              <a:t>eines nichtinvasiven Blutdruckmessgerätes </a:t>
            </a:r>
            <a:r>
              <a:rPr lang="de-DE" sz="2400" dirty="0" smtClean="0">
                <a:solidFill>
                  <a:srgbClr val="6F6F6F"/>
                </a:solidFill>
                <a:cs typeface="Arial" panose="020B0604020202020204" pitchFamily="34" charset="0"/>
              </a:rPr>
              <a:t/>
            </a:r>
            <a:br>
              <a:rPr lang="de-DE" sz="2400" dirty="0" smtClean="0">
                <a:solidFill>
                  <a:srgbClr val="6F6F6F"/>
                </a:solidFill>
                <a:cs typeface="Arial" panose="020B0604020202020204" pitchFamily="34" charset="0"/>
              </a:rPr>
            </a:br>
            <a:r>
              <a:rPr lang="de-DE" sz="2400" dirty="0" smtClean="0">
                <a:solidFill>
                  <a:srgbClr val="6F6F6F"/>
                </a:solidFill>
                <a:cs typeface="Arial" panose="020B0604020202020204" pitchFamily="34" charset="0"/>
              </a:rPr>
              <a:t>für </a:t>
            </a:r>
            <a:r>
              <a:rPr lang="de-DE" sz="2400" dirty="0">
                <a:solidFill>
                  <a:srgbClr val="6F6F6F"/>
                </a:solidFill>
                <a:cs typeface="Arial" panose="020B0604020202020204" pitchFamily="34" charset="0"/>
              </a:rPr>
              <a:t>den Einsatz in folgenden A</a:t>
            </a:r>
            <a:r>
              <a:rPr lang="de-DE" sz="2400" b="1" dirty="0">
                <a:solidFill>
                  <a:srgbClr val="6F6F6F"/>
                </a:solidFill>
                <a:cs typeface="Arial" panose="020B0604020202020204" pitchFamily="34" charset="0"/>
              </a:rPr>
              <a:t>nwendungsbereichen</a:t>
            </a:r>
            <a:r>
              <a:rPr lang="de-DE" sz="2400" dirty="0">
                <a:solidFill>
                  <a:srgbClr val="6F6F6F"/>
                </a:solidFill>
                <a:cs typeface="Arial" panose="020B0604020202020204" pitchFamily="34" charset="0"/>
              </a:rPr>
              <a:t> …</a:t>
            </a:r>
          </a:p>
          <a:p>
            <a:pPr marL="346075" lvl="2" indent="-342900">
              <a:buFont typeface="Wingdings" panose="05000000000000000000" pitchFamily="2" charset="2"/>
              <a:buChar char="§"/>
              <a:defRPr/>
            </a:pPr>
            <a:r>
              <a:rPr lang="de-DE" sz="2400" dirty="0">
                <a:solidFill>
                  <a:srgbClr val="6F6F6F"/>
                </a:solidFill>
                <a:cs typeface="Arial" panose="020B0604020202020204" pitchFamily="34" charset="0"/>
              </a:rPr>
              <a:t>Gruppe 1 - Krankenhaus </a:t>
            </a:r>
          </a:p>
          <a:p>
            <a:pPr marL="346075" lvl="2" indent="-342900">
              <a:buFont typeface="Wingdings" panose="05000000000000000000" pitchFamily="2" charset="2"/>
              <a:buChar char="§"/>
              <a:defRPr/>
            </a:pPr>
            <a:r>
              <a:rPr lang="de-DE" sz="2400" dirty="0">
                <a:solidFill>
                  <a:srgbClr val="6F6F6F"/>
                </a:solidFill>
                <a:cs typeface="Arial" panose="020B0604020202020204" pitchFamily="34" charset="0"/>
              </a:rPr>
              <a:t>Gruppe 2 - Rettungsdienst</a:t>
            </a:r>
          </a:p>
          <a:p>
            <a:pPr marL="346075" lvl="2" indent="-342900">
              <a:buFont typeface="Wingdings" panose="05000000000000000000" pitchFamily="2" charset="2"/>
              <a:buChar char="§"/>
              <a:defRPr/>
            </a:pPr>
            <a:r>
              <a:rPr lang="de-DE" sz="2400" dirty="0">
                <a:solidFill>
                  <a:srgbClr val="6F6F6F"/>
                </a:solidFill>
                <a:cs typeface="Arial" panose="020B0604020202020204" pitchFamily="34" charset="0"/>
              </a:rPr>
              <a:t>Gruppe 3 - Ambulante Hauskrankenpflege</a:t>
            </a:r>
          </a:p>
          <a:p>
            <a:pPr marL="346075" lvl="2" indent="-342900">
              <a:defRPr/>
            </a:pPr>
            <a:endParaRPr lang="de-DE" sz="2400" dirty="0">
              <a:solidFill>
                <a:srgbClr val="6F6F6F"/>
              </a:solidFill>
              <a:cs typeface="Arial" panose="020B0604020202020204" pitchFamily="34" charset="0"/>
            </a:endParaRPr>
          </a:p>
          <a:p>
            <a:pPr marL="3175" lvl="2" indent="0">
              <a:buNone/>
              <a:defRPr/>
            </a:pPr>
            <a:r>
              <a:rPr lang="de-DE" sz="2400" dirty="0">
                <a:solidFill>
                  <a:srgbClr val="6F6F6F"/>
                </a:solidFill>
                <a:cs typeface="Arial" panose="020B0604020202020204" pitchFamily="34" charset="0"/>
              </a:rPr>
              <a:t>Bearbeitungszeit: 20 </a:t>
            </a:r>
            <a:r>
              <a:rPr lang="de-DE" sz="2400" dirty="0" smtClean="0">
                <a:solidFill>
                  <a:srgbClr val="6F6F6F"/>
                </a:solidFill>
                <a:cs typeface="Arial" panose="020B0604020202020204" pitchFamily="34" charset="0"/>
              </a:rPr>
              <a:t>min</a:t>
            </a:r>
            <a:endParaRPr lang="de-DE" sz="2400" dirty="0">
              <a:solidFill>
                <a:srgbClr val="6F6F6F"/>
              </a:solidFill>
              <a:cs typeface="Arial" panose="020B0604020202020204" pitchFamily="34" charset="0"/>
            </a:endParaRPr>
          </a:p>
          <a:p>
            <a:pPr marL="3175" lvl="2" indent="0">
              <a:buNone/>
              <a:defRPr/>
            </a:pPr>
            <a:r>
              <a:rPr lang="de-DE" sz="2400" dirty="0">
                <a:solidFill>
                  <a:srgbClr val="6F6F6F"/>
                </a:solidFill>
                <a:cs typeface="Arial" panose="020B0604020202020204" pitchFamily="34" charset="0"/>
              </a:rPr>
              <a:t>Anschließend: Vorstellen der Ergebnisse im </a:t>
            </a:r>
            <a:r>
              <a:rPr lang="de-DE" sz="2400" dirty="0" smtClean="0">
                <a:solidFill>
                  <a:srgbClr val="6F6F6F"/>
                </a:solidFill>
                <a:cs typeface="Arial" panose="020B0604020202020204" pitchFamily="34" charset="0"/>
              </a:rPr>
              <a:t>Plenum</a:t>
            </a:r>
            <a:endParaRPr lang="de-DE" sz="2400" dirty="0">
              <a:solidFill>
                <a:srgbClr val="6F6F6F"/>
              </a:solidFill>
              <a:cs typeface="Arial" panose="020B0604020202020204" pitchFamily="34" charset="0"/>
            </a:endParaRPr>
          </a:p>
          <a:p>
            <a:pPr lvl="1" eaLnBrk="1" hangingPunct="1">
              <a:defRPr/>
            </a:pPr>
            <a:endParaRPr lang="de-DE" altLang="de-DE" sz="2400" b="1" dirty="0">
              <a:solidFill>
                <a:srgbClr val="6F6F6F"/>
              </a:solidFill>
            </a:endParaRPr>
          </a:p>
          <a:p>
            <a:pPr lvl="1" eaLnBrk="1" hangingPunct="1">
              <a:defRPr/>
            </a:pPr>
            <a:endParaRPr lang="de-DE" altLang="de-DE" sz="2400" dirty="0" smtClean="0">
              <a:solidFill>
                <a:srgbClr val="6F6F6F"/>
              </a:solidFill>
            </a:endParaRPr>
          </a:p>
          <a:p>
            <a:pPr lvl="1" eaLnBrk="1" hangingPunct="1">
              <a:defRPr/>
            </a:pPr>
            <a:endParaRPr lang="de-DE" altLang="de-DE" sz="2400" dirty="0" smtClean="0">
              <a:solidFill>
                <a:srgbClr val="6F6F6F"/>
              </a:solidFill>
            </a:endParaRPr>
          </a:p>
          <a:p>
            <a:pPr lvl="1" eaLnBrk="1" hangingPunct="1">
              <a:defRPr/>
            </a:pPr>
            <a:endParaRPr lang="de-DE" altLang="de-DE" sz="2400" dirty="0" smtClean="0">
              <a:solidFill>
                <a:srgbClr val="6F6F6F"/>
              </a:solidFill>
            </a:endParaRPr>
          </a:p>
        </p:txBody>
      </p:sp>
      <p:pic>
        <p:nvPicPr>
          <p:cNvPr id="2" name="Grafik 1" descr="Stethoskop"/>
          <p:cNvPicPr>
            <a:picLocks noChangeAspect="1"/>
          </p:cNvPicPr>
          <p:nvPr/>
        </p:nvPicPr>
        <p:blipFill>
          <a:blip r:embed="rId3"/>
          <a:stretch>
            <a:fillRect/>
          </a:stretch>
        </p:blipFill>
        <p:spPr>
          <a:xfrm>
            <a:off x="9480376" y="3573016"/>
            <a:ext cx="1676545" cy="1633870"/>
          </a:xfrm>
          <a:prstGeom prst="rect">
            <a:avLst/>
          </a:prstGeom>
        </p:spPr>
      </p:pic>
      <p:sp>
        <p:nvSpPr>
          <p:cNvPr id="19458"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022E43EF-FCB9-4DE6-A1ED-FE859FC444E7}"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19459"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19460"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5B07D95C-B651-44CF-99B0-7F3D94CD3632}" type="slidenum">
              <a:rPr lang="de-DE" altLang="de-DE" sz="1200" b="0">
                <a:solidFill>
                  <a:schemeClr val="bg1"/>
                </a:solidFill>
              </a:rPr>
              <a:pPr>
                <a:spcBef>
                  <a:spcPct val="0"/>
                </a:spcBef>
              </a:pPr>
              <a:t>8</a:t>
            </a:fld>
            <a:endParaRPr lang="de-DE" altLang="de-DE" sz="1200" b="0">
              <a:solidFill>
                <a:schemeClr val="bg1"/>
              </a:solidFill>
            </a:endParaRPr>
          </a:p>
        </p:txBody>
      </p:sp>
    </p:spTree>
    <p:extLst>
      <p:ext uri="{BB962C8B-B14F-4D97-AF65-F5344CB8AC3E}">
        <p14:creationId xmlns:p14="http://schemas.microsoft.com/office/powerpoint/2010/main" val="461028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3. Rechtliche Anforderungen zur Ergonomie</a:t>
            </a:r>
            <a:endParaRPr lang="de-DE" dirty="0"/>
          </a:p>
        </p:txBody>
      </p:sp>
      <p:sp>
        <p:nvSpPr>
          <p:cNvPr id="21510" name="Rectangle 3"/>
          <p:cNvSpPr>
            <a:spLocks noGrp="1" noChangeArrowheads="1"/>
          </p:cNvSpPr>
          <p:nvPr>
            <p:ph idx="1"/>
          </p:nvPr>
        </p:nvSpPr>
        <p:spPr>
          <a:xfrm>
            <a:off x="719667" y="1484314"/>
            <a:ext cx="10344885" cy="4897437"/>
          </a:xfrm>
          <a:noFill/>
        </p:spPr>
        <p:txBody>
          <a:bodyPr/>
          <a:lstStyle/>
          <a:p>
            <a:pPr marL="3175" lvl="2" indent="0">
              <a:buNone/>
            </a:pPr>
            <a:r>
              <a:rPr lang="de-DE" altLang="de-DE" sz="2400" b="1" dirty="0" smtClean="0">
                <a:solidFill>
                  <a:srgbClr val="6F6F6F"/>
                </a:solidFill>
                <a:cs typeface="Arial" panose="020B0604020202020204" pitchFamily="34" charset="0"/>
              </a:rPr>
              <a:t>Europäisches und nationales Recht </a:t>
            </a:r>
          </a:p>
          <a:p>
            <a:pPr marL="3175" lvl="2" indent="0">
              <a:spcAft>
                <a:spcPts val="1200"/>
              </a:spcAft>
              <a:buNone/>
            </a:pPr>
            <a:r>
              <a:rPr lang="de-DE" altLang="de-DE" sz="2400" b="1" dirty="0" smtClean="0">
                <a:solidFill>
                  <a:srgbClr val="6F6F6F"/>
                </a:solidFill>
                <a:cs typeface="Arial" panose="020B0604020202020204" pitchFamily="34" charset="0"/>
              </a:rPr>
              <a:t>Medizinproduktegesetz</a:t>
            </a:r>
            <a:r>
              <a:rPr lang="de-DE" altLang="de-DE" sz="2400" dirty="0" smtClean="0">
                <a:solidFill>
                  <a:srgbClr val="6F6F6F"/>
                </a:solidFill>
                <a:cs typeface="Arial" panose="020B0604020202020204" pitchFamily="34" charset="0"/>
              </a:rPr>
              <a:t>: fordert Einhaltung der „</a:t>
            </a:r>
            <a:r>
              <a:rPr lang="de-DE" altLang="de-DE" sz="2400" b="1" dirty="0" smtClean="0">
                <a:solidFill>
                  <a:srgbClr val="6F6F6F"/>
                </a:solidFill>
                <a:cs typeface="Arial" panose="020B0604020202020204" pitchFamily="34" charset="0"/>
              </a:rPr>
              <a:t>Grundlegenden Anforderungen</a:t>
            </a:r>
            <a:r>
              <a:rPr lang="de-DE" altLang="de-DE" sz="2400" dirty="0" smtClean="0">
                <a:solidFill>
                  <a:srgbClr val="6F6F6F"/>
                </a:solidFill>
                <a:cs typeface="Arial" panose="020B0604020202020204" pitchFamily="34" charset="0"/>
              </a:rPr>
              <a:t>“ für Medizinprodukte, </a:t>
            </a:r>
            <a:br>
              <a:rPr lang="de-DE" altLang="de-DE" sz="2400" dirty="0" smtClean="0">
                <a:solidFill>
                  <a:srgbClr val="6F6F6F"/>
                </a:solidFill>
                <a:cs typeface="Arial" panose="020B0604020202020204" pitchFamily="34" charset="0"/>
              </a:rPr>
            </a:br>
            <a:r>
              <a:rPr lang="de-DE" altLang="de-DE" sz="2400" dirty="0" smtClean="0">
                <a:solidFill>
                  <a:srgbClr val="6F6F6F"/>
                </a:solidFill>
                <a:cs typeface="Arial" panose="020B0604020202020204" pitchFamily="34" charset="0"/>
              </a:rPr>
              <a:t>die in der </a:t>
            </a:r>
            <a:r>
              <a:rPr lang="de-DE" altLang="de-DE" sz="2400" b="1" dirty="0" smtClean="0">
                <a:solidFill>
                  <a:srgbClr val="6F6F6F"/>
                </a:solidFill>
                <a:cs typeface="Arial" panose="020B0604020202020204" pitchFamily="34" charset="0"/>
              </a:rPr>
              <a:t>Europäischen Richtlinie 93/42/EWG </a:t>
            </a:r>
            <a:r>
              <a:rPr lang="de-DE" altLang="de-DE" sz="2400" dirty="0" smtClean="0">
                <a:solidFill>
                  <a:srgbClr val="6F6F6F"/>
                </a:solidFill>
                <a:cs typeface="Arial" panose="020B0604020202020204" pitchFamily="34" charset="0"/>
              </a:rPr>
              <a:t/>
            </a:r>
            <a:br>
              <a:rPr lang="de-DE" altLang="de-DE" sz="2400" dirty="0" smtClean="0">
                <a:solidFill>
                  <a:srgbClr val="6F6F6F"/>
                </a:solidFill>
                <a:cs typeface="Arial" panose="020B0604020202020204" pitchFamily="34" charset="0"/>
              </a:rPr>
            </a:br>
            <a:r>
              <a:rPr lang="de-DE" altLang="de-DE" sz="2400" dirty="0" smtClean="0">
                <a:solidFill>
                  <a:srgbClr val="6F6F6F"/>
                </a:solidFill>
                <a:cs typeface="Arial" panose="020B0604020202020204" pitchFamily="34" charset="0"/>
              </a:rPr>
              <a:t>über Medizinprodukte benannt sind. </a:t>
            </a:r>
          </a:p>
          <a:p>
            <a:pPr marL="3175" lvl="2" indent="0">
              <a:spcAft>
                <a:spcPts val="1200"/>
              </a:spcAft>
              <a:buNone/>
            </a:pPr>
            <a:r>
              <a:rPr lang="de-DE" altLang="de-DE" sz="2400" dirty="0" smtClean="0">
                <a:solidFill>
                  <a:srgbClr val="6F6F6F"/>
                </a:solidFill>
                <a:cs typeface="Arial" panose="020B0604020202020204" pitchFamily="34" charset="0"/>
              </a:rPr>
              <a:t>Diese muss der Hersteller im Rahmen der sogenannten „</a:t>
            </a:r>
            <a:r>
              <a:rPr lang="de-DE" altLang="de-DE" sz="2400" b="1" dirty="0" smtClean="0">
                <a:solidFill>
                  <a:srgbClr val="6F6F6F"/>
                </a:solidFill>
                <a:cs typeface="Arial" panose="020B0604020202020204" pitchFamily="34" charset="0"/>
              </a:rPr>
              <a:t>Konformitätsbewertung</a:t>
            </a:r>
            <a:r>
              <a:rPr lang="de-DE" altLang="de-DE" sz="2400" dirty="0" smtClean="0">
                <a:solidFill>
                  <a:srgbClr val="6F6F6F"/>
                </a:solidFill>
                <a:cs typeface="Arial" panose="020B0604020202020204" pitchFamily="34" charset="0"/>
              </a:rPr>
              <a:t>“ seines Produktes nachweisen. </a:t>
            </a:r>
          </a:p>
          <a:p>
            <a:pPr marL="3175" lvl="2" indent="0">
              <a:buNone/>
            </a:pPr>
            <a:r>
              <a:rPr lang="de-DE" altLang="de-DE" sz="2400" b="1" dirty="0">
                <a:solidFill>
                  <a:srgbClr val="6F6F6F"/>
                </a:solidFill>
              </a:rPr>
              <a:t>Neu</a:t>
            </a:r>
            <a:r>
              <a:rPr lang="de-DE" altLang="de-DE" sz="2400" dirty="0">
                <a:solidFill>
                  <a:srgbClr val="6F6F6F"/>
                </a:solidFill>
              </a:rPr>
              <a:t> </a:t>
            </a:r>
            <a:r>
              <a:rPr lang="de-DE" altLang="de-DE" sz="2400" dirty="0" smtClean="0">
                <a:solidFill>
                  <a:srgbClr val="6F6F6F"/>
                </a:solidFill>
              </a:rPr>
              <a:t>seit April 2017</a:t>
            </a:r>
            <a:r>
              <a:rPr lang="de-DE" altLang="de-DE" sz="2400" dirty="0" smtClean="0">
                <a:solidFill>
                  <a:srgbClr val="6F6F6F"/>
                </a:solidFill>
                <a:cs typeface="Arial" panose="020B0604020202020204" pitchFamily="34" charset="0"/>
              </a:rPr>
              <a:t>: </a:t>
            </a:r>
            <a:r>
              <a:rPr lang="de-DE" altLang="de-DE" sz="2400" b="1" dirty="0" smtClean="0">
                <a:solidFill>
                  <a:srgbClr val="6F6F6F"/>
                </a:solidFill>
              </a:rPr>
              <a:t>Verordnung EU 2017/745 </a:t>
            </a:r>
            <a:r>
              <a:rPr lang="de-DE" altLang="de-DE" sz="2400" dirty="0" smtClean="0">
                <a:solidFill>
                  <a:srgbClr val="6F6F6F"/>
                </a:solidFill>
              </a:rPr>
              <a:t>über Medizinprodukte; im Gegensatz zu Richtlinien, die erst in nationales Recht umgesetzt werden müssen, </a:t>
            </a:r>
            <a:r>
              <a:rPr lang="de-DE" altLang="de-DE" sz="2400" b="1" dirty="0" smtClean="0">
                <a:solidFill>
                  <a:srgbClr val="6F6F6F"/>
                </a:solidFill>
              </a:rPr>
              <a:t>gelten EU-Verordnungen unmittelbar</a:t>
            </a:r>
            <a:r>
              <a:rPr lang="de-DE" altLang="de-DE" sz="2400" dirty="0" smtClean="0">
                <a:solidFill>
                  <a:srgbClr val="6F6F6F"/>
                </a:solidFill>
              </a:rPr>
              <a:t>.</a:t>
            </a:r>
            <a:endParaRPr lang="de-DE" altLang="de-DE" sz="2400" dirty="0" smtClean="0">
              <a:solidFill>
                <a:srgbClr val="6F6F6F"/>
              </a:solidFill>
              <a:cs typeface="Arial" panose="020B0604020202020204" pitchFamily="34" charset="0"/>
            </a:endParaRPr>
          </a:p>
          <a:p>
            <a:pPr marL="3175" lvl="2" indent="0">
              <a:buNone/>
            </a:pPr>
            <a:endParaRPr lang="de-DE" altLang="de-DE" sz="2400" dirty="0" smtClean="0">
              <a:solidFill>
                <a:srgbClr val="6F6F6F"/>
              </a:solidFill>
            </a:endParaRPr>
          </a:p>
        </p:txBody>
      </p:sp>
      <p:sp>
        <p:nvSpPr>
          <p:cNvPr id="21506" name="Datumsplatzhalter 3"/>
          <p:cNvSpPr>
            <a:spLocks noGrp="1"/>
          </p:cNvSpPr>
          <p:nvPr>
            <p:ph type="dt" sz="half" idx="10"/>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fld id="{92888F5A-311C-4CE3-94A3-44EC5337EF69}" type="datetime1">
              <a:rPr lang="de-DE" altLang="de-DE" sz="1200" b="0">
                <a:solidFill>
                  <a:schemeClr val="bg1"/>
                </a:solidFill>
              </a:rPr>
              <a:pPr>
                <a:spcBef>
                  <a:spcPct val="0"/>
                </a:spcBef>
              </a:pPr>
              <a:t>08.09.2023</a:t>
            </a:fld>
            <a:endParaRPr lang="de-DE" altLang="de-DE" sz="1200" b="0">
              <a:solidFill>
                <a:schemeClr val="bg1"/>
              </a:solidFill>
            </a:endParaRPr>
          </a:p>
        </p:txBody>
      </p:sp>
      <p:sp>
        <p:nvSpPr>
          <p:cNvPr id="21507" name="Fußzeilenplatzhalter 4"/>
          <p:cNvSpPr>
            <a:spLocks noGrp="1"/>
          </p:cNvSpPr>
          <p:nvPr>
            <p:ph type="ftr" sz="quarter" idx="11"/>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Modul 7 – Ergonomie von Medizinprodukten</a:t>
            </a:r>
          </a:p>
        </p:txBody>
      </p:sp>
      <p:sp>
        <p:nvSpPr>
          <p:cNvPr id="21508" name="Foliennummernplatzhalter 5"/>
          <p:cNvSpPr>
            <a:spLocks noGrp="1"/>
          </p:cNvSpPr>
          <p:nvPr>
            <p:ph type="sldNum" sz="quarter" idx="12"/>
          </p:nvPr>
        </p:nvSpPr>
        <p:spPr>
          <a:noFill/>
        </p:spPr>
        <p:txBody>
          <a:bodyPr/>
          <a:lstStyle>
            <a:lvl1pPr defTabSz="801688">
              <a:spcBef>
                <a:spcPct val="20000"/>
              </a:spcBef>
              <a:defRPr sz="2400" b="1">
                <a:solidFill>
                  <a:schemeClr val="bg2"/>
                </a:solidFill>
                <a:latin typeface="Arial" panose="020B0604020202020204" pitchFamily="34" charset="0"/>
              </a:defRPr>
            </a:lvl1pPr>
            <a:lvl2pPr marL="742950" indent="-285750" defTabSz="801688">
              <a:spcBef>
                <a:spcPct val="20000"/>
              </a:spcBef>
              <a:defRPr sz="2400">
                <a:solidFill>
                  <a:schemeClr val="bg2"/>
                </a:solidFill>
                <a:latin typeface="Arial" panose="020B0604020202020204" pitchFamily="34" charset="0"/>
              </a:defRPr>
            </a:lvl2pPr>
            <a:lvl3pPr marL="1143000" indent="-228600" defTabSz="801688">
              <a:spcBef>
                <a:spcPct val="20000"/>
              </a:spcBef>
              <a:buClr>
                <a:srgbClr val="FAB500"/>
              </a:buClr>
              <a:buFont typeface="Arial" panose="020B0604020202020204" pitchFamily="34" charset="0"/>
              <a:buAutoNum type="arabicPeriod"/>
              <a:defRPr sz="2400">
                <a:solidFill>
                  <a:schemeClr val="bg2"/>
                </a:solidFill>
                <a:latin typeface="Arial" panose="020B0604020202020204" pitchFamily="34" charset="0"/>
              </a:defRPr>
            </a:lvl3pPr>
            <a:lvl4pPr marL="1600200" indent="-228600" defTabSz="801688">
              <a:spcBef>
                <a:spcPct val="20000"/>
              </a:spcBef>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a:spcBef>
                <a:spcPct val="20000"/>
              </a:spcBef>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spcBef>
                <a:spcPct val="0"/>
              </a:spcBef>
            </a:pPr>
            <a:r>
              <a:rPr lang="de-DE" altLang="de-DE" sz="1200" b="0">
                <a:solidFill>
                  <a:schemeClr val="bg1"/>
                </a:solidFill>
              </a:rPr>
              <a:t>Seite </a:t>
            </a:r>
            <a:fld id="{A861E72E-AD8C-4C5B-A666-C18C86BC9072}" type="slidenum">
              <a:rPr lang="de-DE" altLang="de-DE" sz="1200" b="0">
                <a:solidFill>
                  <a:schemeClr val="bg1"/>
                </a:solidFill>
              </a:rPr>
              <a:pPr>
                <a:spcBef>
                  <a:spcPct val="0"/>
                </a:spcBef>
              </a:pPr>
              <a:t>9</a:t>
            </a:fld>
            <a:endParaRPr lang="de-DE" altLang="de-DE" sz="1200" b="0">
              <a:solidFill>
                <a:schemeClr val="bg1"/>
              </a:solidFill>
            </a:endParaRPr>
          </a:p>
        </p:txBody>
      </p:sp>
    </p:spTree>
    <p:extLst>
      <p:ext uri="{BB962C8B-B14F-4D97-AF65-F5344CB8AC3E}">
        <p14:creationId xmlns:p14="http://schemas.microsoft.com/office/powerpoint/2010/main" val="2027887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_Master">
  <a:themeElements>
    <a:clrScheme name="Benutzerdefiniert 3">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3366CC"/>
      </a:hlink>
      <a:folHlink>
        <a:srgbClr val="7030A0"/>
      </a:folHlink>
    </a:clrScheme>
    <a:fontScheme name="Benutzerdefinier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tab pos="1616075" algn="l"/>
          </a:tabLst>
          <a:defRPr kumimoji="0" lang="de-DE" altLang="de-DE" sz="2000" b="0" i="0" u="none" strike="noStrike" cap="none" normalizeH="0" baseline="0" smtClean="0">
            <a:ln>
              <a:noFill/>
            </a:ln>
            <a:solidFill>
              <a:srgbClr val="6D6D6D"/>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tab pos="1616075" algn="l"/>
          </a:tabLst>
          <a:defRPr kumimoji="0" lang="de-DE" altLang="de-DE" sz="2000" b="0" i="0" u="none" strike="noStrike" cap="none" normalizeH="0" baseline="0" smtClean="0">
            <a:ln>
              <a:noFill/>
            </a:ln>
            <a:solidFill>
              <a:srgbClr val="6D6D6D"/>
            </a:solidFill>
            <a:effectLst/>
            <a:latin typeface="Arial" panose="020B0604020202020204" pitchFamily="34" charset="0"/>
          </a:defRPr>
        </a:defPPr>
      </a:lstStyle>
    </a:lnDef>
  </a:objectDefaults>
  <a:extraClrSchemeLst>
    <a:extraClrScheme>
      <a:clrScheme name="KAN_Master 1">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FFDB92"/>
        </a:hlink>
        <a:folHlink>
          <a:srgbClr val="878787"/>
        </a:folHlink>
      </a:clrScheme>
      <a:clrMap bg1="lt1" tx1="dk1" bg2="lt2" tx2="dk2" accent1="accent1" accent2="accent2" accent3="accent3" accent4="accent4" accent5="accent5" accent6="accent6" hlink="hlink" folHlink="folHlink"/>
    </a:extraClrScheme>
    <a:extraClrScheme>
      <a:clrScheme name="KAN_Master 2">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94C11C"/>
        </a:hlink>
        <a:folHlink>
          <a:srgbClr val="94C11C"/>
        </a:folHlink>
      </a:clrScheme>
      <a:clrMap bg1="lt1" tx1="dk1" bg2="lt2" tx2="dk2" accent1="accent1" accent2="accent2" accent3="accent3" accent4="accent4" accent5="accent5" accent6="accent6" hlink="hlink" folHlink="folHlink"/>
    </a:extraClrScheme>
    <a:extraClrScheme>
      <a:clrScheme name="KAN_Master 3">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004994"/>
        </a:hlink>
        <a:folHlink>
          <a:srgbClr val="00499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2-PowerPoint-Vorlage_KAN-für KANPraxis_Module" id="{580B9CE3-9AF5-4A5E-A6F4-294026999907}" vid="{717C75A6-CE99-4844-9C75-051104FCCC1F}"/>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0_Modul_01</Template>
  <TotalTime>0</TotalTime>
  <Words>3976</Words>
  <Application>Microsoft Office PowerPoint</Application>
  <PresentationFormat>Breitbild</PresentationFormat>
  <Paragraphs>482</Paragraphs>
  <Slides>29</Slides>
  <Notes>28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29</vt:i4>
      </vt:variant>
    </vt:vector>
  </HeadingPairs>
  <TitlesOfParts>
    <vt:vector size="33" baseType="lpstr">
      <vt:lpstr>Arial</vt:lpstr>
      <vt:lpstr>Verdana</vt:lpstr>
      <vt:lpstr>Wingdings</vt:lpstr>
      <vt:lpstr>KAN_Master</vt:lpstr>
      <vt:lpstr>Ergonomie von Medizinprodukten</vt:lpstr>
      <vt:lpstr>Übersicht zu den Inhalten des Moduls</vt:lpstr>
      <vt:lpstr>1. Wichtige Begriffe: Medizinprodukt</vt:lpstr>
      <vt:lpstr>1. Ergonomie und Gebrauchstauglichkeit</vt:lpstr>
      <vt:lpstr>1. Funktionalität und Usability</vt:lpstr>
      <vt:lpstr>2. Medizinprodukte als Arbeitsmittel</vt:lpstr>
      <vt:lpstr>2. Medizinprodukte als Arbeitsmittel</vt:lpstr>
      <vt:lpstr>2. Medizinprodukte als Arbeitsmittel</vt:lpstr>
      <vt:lpstr>3. Rechtliche Anforderungen zur Ergonomie</vt:lpstr>
      <vt:lpstr>3. Rechtliche Anforderungen zur Ergonomie</vt:lpstr>
      <vt:lpstr>3. Rechtliche Anforderungen zur Ergonomie</vt:lpstr>
      <vt:lpstr>4. Usability-Engineering</vt:lpstr>
      <vt:lpstr>4. Usability-Engineering</vt:lpstr>
      <vt:lpstr>5. Usability-Methoden</vt:lpstr>
      <vt:lpstr>5. Usability-Methoden</vt:lpstr>
      <vt:lpstr>5. Usability-Methoden</vt:lpstr>
      <vt:lpstr>5. Usability-Methoden</vt:lpstr>
      <vt:lpstr>5. Usability-Methoden</vt:lpstr>
      <vt:lpstr>5. Usability-Methoden</vt:lpstr>
      <vt:lpstr>6. Anwendungsbeispiel Usability-Test </vt:lpstr>
      <vt:lpstr>6. Anwendungsbeispiel Usability-Test </vt:lpstr>
      <vt:lpstr>6. Anwendungsbeispiel Usability-Test </vt:lpstr>
      <vt:lpstr>6. Anwendungsbeispiel Usability-Test </vt:lpstr>
      <vt:lpstr>6. Anwendungsbeispiel Usability-Test </vt:lpstr>
      <vt:lpstr>6. Anwendungsbeispiel Usability-Test </vt:lpstr>
      <vt:lpstr>Literatur 1</vt:lpstr>
      <vt:lpstr>Literatur 2</vt:lpstr>
      <vt:lpstr>Literatur 3</vt:lpstr>
      <vt:lpstr>Impressum </vt:lpstr>
    </vt:vector>
  </TitlesOfParts>
  <Company>DGUV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die Ergonomie</dc:title>
  <dc:creator>Andreas Schaefer</dc:creator>
  <cp:lastModifiedBy>Andreas Schaefer</cp:lastModifiedBy>
  <cp:revision>77</cp:revision>
  <dcterms:created xsi:type="dcterms:W3CDTF">2023-07-17T12:06:45Z</dcterms:created>
  <dcterms:modified xsi:type="dcterms:W3CDTF">2023-09-08T10:15:14Z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545839c-a198-4d87-a0d2-c07b8aa32614_Enabled">
    <vt:lpwstr>true</vt:lpwstr>
  </property>
  <property fmtid="{D5CDD505-2E9C-101B-9397-08002B2CF9AE}" pid="3" name="MSIP_Label_7545839c-a198-4d87-a0d2-c07b8aa32614_SetDate">
    <vt:lpwstr>2022-03-23T15:10:20Z</vt:lpwstr>
  </property>
  <property fmtid="{D5CDD505-2E9C-101B-9397-08002B2CF9AE}" pid="4" name="MSIP_Label_7545839c-a198-4d87-a0d2-c07b8aa32614_Method">
    <vt:lpwstr>Standard</vt:lpwstr>
  </property>
  <property fmtid="{D5CDD505-2E9C-101B-9397-08002B2CF9AE}" pid="5" name="MSIP_Label_7545839c-a198-4d87-a0d2-c07b8aa32614_Name">
    <vt:lpwstr>Öffentlich</vt:lpwstr>
  </property>
  <property fmtid="{D5CDD505-2E9C-101B-9397-08002B2CF9AE}" pid="6" name="MSIP_Label_7545839c-a198-4d87-a0d2-c07b8aa32614_SiteId">
    <vt:lpwstr>f3987bed-0f17-4307-a6bb-a2ae861736b7</vt:lpwstr>
  </property>
  <property fmtid="{D5CDD505-2E9C-101B-9397-08002B2CF9AE}" pid="7" name="MSIP_Label_7545839c-a198-4d87-a0d2-c07b8aa32614_ActionId">
    <vt:lpwstr>d9b88049-5e0f-47b5-a755-4964562bde00</vt:lpwstr>
  </property>
  <property fmtid="{D5CDD505-2E9C-101B-9397-08002B2CF9AE}" pid="8" name="MSIP_Label_7545839c-a198-4d87-a0d2-c07b8aa32614_ContentBits">
    <vt:lpwstr>0</vt:lpwstr>
  </property>
</Properties>
</file>